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7" r:id="rId7"/>
    <p:sldId id="265" r:id="rId8"/>
    <p:sldId id="266" r:id="rId9"/>
    <p:sldId id="263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3" r:id="rId23"/>
    <p:sldId id="287" r:id="rId24"/>
    <p:sldId id="284" r:id="rId25"/>
    <p:sldId id="285" r:id="rId26"/>
    <p:sldId id="286" r:id="rId27"/>
    <p:sldId id="288" r:id="rId28"/>
    <p:sldId id="289" r:id="rId29"/>
    <p:sldId id="290" r:id="rId30"/>
    <p:sldId id="291" r:id="rId31"/>
    <p:sldId id="292" r:id="rId3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7B6595-AFF6-7D76-E780-33C27AD72E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C938FEC-350B-DC93-86FD-F19721226A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29E804C-2F75-BA11-A6F5-A0C33FA95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F90FEC-580D-4074-5199-0DDF58A7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A9A6D1-C267-007B-9D44-86F1EB73C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202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2C666F-EF2C-FBB2-61DB-C39283D57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71392F3-CDC9-4756-5005-4E38CA12C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481345-F2A2-01A9-5C94-64A518F8C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ADFB0C-EAA9-87CA-1F2B-386EFEFB8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D1B71E-9B54-3322-4E02-038B8F08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60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B736987-9255-79DC-CDEB-9198FF7005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7651164-DDEF-21AA-7AFA-93C66F81D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1DF5A4C-1EF8-933E-F358-E14623FCE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44F6DF-290F-13BC-E94F-E02FE333A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DA8BAB-7654-D2A7-4E9B-8CB49622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547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5CACFD-F27C-2298-E9D6-D2623C2DB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F80CBE-605F-0E67-17E9-43DE1EDA9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9274FB-F77F-79D2-A494-E6293EA55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0FE57AF-5297-62FA-0AB3-E78DB1BD7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69EB6B-0675-451E-6485-64DA16B6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018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2B0673-49D4-6204-05F0-10DEE6986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050A993-A577-6A61-CD31-2B67E398E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4D98D6-FD20-5DCD-285F-955580679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1D7289-E4D9-7614-4714-498A127BC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54BE58-1DA0-B665-B734-E93F7F205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388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C54AF6-C97E-77DA-D2B0-79081ABFB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9EED1C-218D-8FC1-778E-EC52C2F483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3DA02B-B0C6-CE61-68E3-E5AF670F17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7E0E0BC-3550-BA95-5BD5-D2C5CABA0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87C1689-B57E-1E94-4703-2DA4E1E11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D8A4AE1-A9C7-A388-5FA9-5E4061FAE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265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CAB661-D496-EC5C-AC30-2D2C819EE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373982-7A13-9A15-9C2D-D4CC19C29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4C81396-7F43-3253-D86F-11DFFB012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AFCC58B-1392-EF8D-1902-5983904CA1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560E90C-851D-61CC-586E-BA1B6D8125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DF8F06E-17DF-E711-4D0D-4D7762DC7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F52005E-F34B-B7A6-6162-394AE79F1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3E8FD66-38CE-A5B7-C487-07DF65238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273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889429-5E4A-E589-48A5-1398A83AD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B748DBF-5E15-5B53-4B86-320285B88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C899003-ECFA-8C29-E75E-6F6145F71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CBE003E-F183-F472-AE5A-55AB59507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612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268DEAE-2410-0436-9ACA-9FCDD836B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1264CE9-9360-1CFE-905B-CAFBAA657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1A3C22-9F73-782F-EE00-E6E40D84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58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E481CA-E0EB-C0B2-F0FC-C6D6E8283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883B3C-E91D-68E8-7E3D-AB07E9D3E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09BA4A0-927E-6D4B-C489-8D3BA2EDD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680192D-2CB1-AD97-1A84-5E61016ED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739B4D0-63F8-35F2-5C11-C49F65B9A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103CD6E-D1D1-D65A-E630-F7807185E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457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B46D4D-E0DB-8FCF-018D-17F806F4B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D227E5C-D9CB-FDBA-9005-FF38C28C3B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733FA2-5FDD-2EF9-EDDC-F364AD864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D636F88-F981-EB91-9FC8-155701CAE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0F762A4-0997-198D-47FB-459158A59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E2338E-DAB1-F8BA-96E7-18487674E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444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4910105-BC7D-BA75-6131-8EB4915EE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FBBC8D-F953-A1A0-D6A5-F02F14412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23725D-0798-5589-FC3B-017CA0E34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847FD-F311-4E53-B6A5-6DCE65AB3446}" type="datetimeFigureOut">
              <a:rPr lang="it-IT" smtClean="0"/>
              <a:t>20/02/2024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812161-EDCF-B0A5-F7B0-A85B7271D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AC9D84-BFF8-F5BA-BE1D-FD241CD1EB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5BE76-2E01-4A93-83BB-9E67153E07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437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40A840-FC85-9259-283B-6F1ECA967C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68" y="1112488"/>
            <a:ext cx="5380932" cy="1530220"/>
          </a:xfrm>
        </p:spPr>
        <p:txBody>
          <a:bodyPr>
            <a:noAutofit/>
          </a:bodyPr>
          <a:lstStyle/>
          <a:p>
            <a:r>
              <a:rPr lang="it-IT" sz="5800" b="1" dirty="0" err="1"/>
              <a:t>CluMPS</a:t>
            </a:r>
            <a:r>
              <a:rPr lang="it-IT" sz="5800" b="1" dirty="0"/>
              <a:t> and </a:t>
            </a:r>
            <a:r>
              <a:rPr lang="it-IT" sz="5800" b="1" dirty="0" err="1"/>
              <a:t>GEARs</a:t>
            </a:r>
            <a:r>
              <a:rPr lang="it-IT" sz="5800" b="1" dirty="0"/>
              <a:t>: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D21F5C1-4515-6821-4BA2-27E0901B21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280" y="2957803"/>
            <a:ext cx="5113565" cy="942393"/>
          </a:xfrm>
        </p:spPr>
        <p:txBody>
          <a:bodyPr>
            <a:noAutofit/>
          </a:bodyPr>
          <a:lstStyle/>
          <a:p>
            <a:r>
              <a:rPr lang="it-IT" sz="3000" dirty="0" err="1"/>
              <a:t>Nanobodies-based</a:t>
            </a:r>
            <a:r>
              <a:rPr lang="it-IT" sz="3000" dirty="0"/>
              <a:t> techniques for </a:t>
            </a:r>
            <a:r>
              <a:rPr lang="it-IT" sz="3000" dirty="0" err="1"/>
              <a:t>endogenous</a:t>
            </a:r>
            <a:r>
              <a:rPr lang="it-IT" sz="3000" dirty="0"/>
              <a:t> </a:t>
            </a:r>
            <a:r>
              <a:rPr lang="it-IT" sz="3000" dirty="0" err="1"/>
              <a:t>proteins</a:t>
            </a:r>
            <a:r>
              <a:rPr lang="it-IT" sz="3000" dirty="0"/>
              <a:t> </a:t>
            </a:r>
            <a:r>
              <a:rPr lang="it-IT" sz="3000" dirty="0" err="1"/>
              <a:t>visualization</a:t>
            </a:r>
            <a:r>
              <a:rPr lang="it-IT" sz="3000" dirty="0"/>
              <a:t> and </a:t>
            </a:r>
            <a:r>
              <a:rPr lang="it-IT" sz="3000" dirty="0" err="1"/>
              <a:t>manipulation</a:t>
            </a:r>
            <a:endParaRPr lang="it-IT" sz="3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C68ED8-EDA7-6A4B-F955-5383AE399205}"/>
              </a:ext>
            </a:extLst>
          </p:cNvPr>
          <p:cNvSpPr txBox="1"/>
          <p:nvPr/>
        </p:nvSpPr>
        <p:spPr>
          <a:xfrm>
            <a:off x="1490876" y="4467225"/>
            <a:ext cx="2125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TJC 20.02.24 - Magio</a:t>
            </a:r>
            <a:endParaRPr lang="en-GB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6616D21F-6008-AA82-39C3-202D8E9A1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355" y="797394"/>
            <a:ext cx="6322524" cy="2160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" name="Picture 61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DD99DEC7-DBB6-09BF-19B4-F3CF6FF188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355" y="3562933"/>
            <a:ext cx="6322524" cy="1531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7572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B848-6F25-8686-40B8-D53F4994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591" y="102293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CluMPS</a:t>
            </a:r>
            <a:r>
              <a:rPr lang="it-IT" sz="2600" b="1" dirty="0"/>
              <a:t> reporter </a:t>
            </a:r>
            <a:r>
              <a:rPr lang="it-IT" sz="2600" b="1" dirty="0" err="1"/>
              <a:t>is</a:t>
            </a:r>
            <a:r>
              <a:rPr lang="it-IT" sz="2600" b="1" dirty="0"/>
              <a:t> </a:t>
            </a:r>
            <a:r>
              <a:rPr lang="it-IT" sz="2600" b="1" dirty="0" err="1"/>
              <a:t>able</a:t>
            </a:r>
            <a:r>
              <a:rPr lang="it-IT" sz="2600" b="1" dirty="0"/>
              <a:t> to report fast </a:t>
            </a:r>
            <a:r>
              <a:rPr lang="it-IT" sz="2600" b="1" dirty="0" err="1"/>
              <a:t>kinetics</a:t>
            </a:r>
            <a:endParaRPr lang="en-US" sz="2600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2EA92D-2663-471B-D9F9-2FB099D45F3C}"/>
              </a:ext>
            </a:extLst>
          </p:cNvPr>
          <p:cNvGrpSpPr/>
          <p:nvPr/>
        </p:nvGrpSpPr>
        <p:grpSpPr>
          <a:xfrm>
            <a:off x="1048591" y="3479422"/>
            <a:ext cx="4553932" cy="3270169"/>
            <a:chOff x="1336375" y="749547"/>
            <a:chExt cx="3848540" cy="3022952"/>
          </a:xfrm>
        </p:grpSpPr>
        <p:pic>
          <p:nvPicPr>
            <p:cNvPr id="7" name="Picture 6" descr="A close-up of a microscope slide&#10;&#10;Description automatically generated">
              <a:extLst>
                <a:ext uri="{FF2B5EF4-FFF2-40B4-BE49-F238E27FC236}">
                  <a16:creationId xmlns:a16="http://schemas.microsoft.com/office/drawing/2014/main" id="{7835715E-C37D-0B37-20EA-1440974D43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70" t="13445" r="21659" b="57708"/>
            <a:stretch/>
          </p:blipFill>
          <p:spPr>
            <a:xfrm>
              <a:off x="1336376" y="2211656"/>
              <a:ext cx="3848539" cy="1560843"/>
            </a:xfrm>
            <a:prstGeom prst="rect">
              <a:avLst/>
            </a:prstGeom>
          </p:spPr>
        </p:pic>
        <p:pic>
          <p:nvPicPr>
            <p:cNvPr id="5" name="Picture 4" descr="A close-up of a microscope slide&#10;&#10;Description automatically generated">
              <a:extLst>
                <a:ext uri="{FF2B5EF4-FFF2-40B4-BE49-F238E27FC236}">
                  <a16:creationId xmlns:a16="http://schemas.microsoft.com/office/drawing/2014/main" id="{13EB6478-8E76-ABD6-362C-8D67F30BEE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6" t="12580" r="59251" b="57164"/>
            <a:stretch/>
          </p:blipFill>
          <p:spPr>
            <a:xfrm>
              <a:off x="1336375" y="749547"/>
              <a:ext cx="3777746" cy="1637043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20ED3A3-8049-A08C-1800-2D26082A408B}"/>
              </a:ext>
            </a:extLst>
          </p:cNvPr>
          <p:cNvSpPr txBox="1"/>
          <p:nvPr/>
        </p:nvSpPr>
        <p:spPr>
          <a:xfrm>
            <a:off x="1048591" y="698329"/>
            <a:ext cx="4853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Dissolution of </a:t>
            </a:r>
            <a:r>
              <a:rPr lang="en-US" dirty="0" err="1"/>
              <a:t>CluMPS</a:t>
            </a:r>
            <a:r>
              <a:rPr lang="en-US" dirty="0"/>
              <a:t> -CRY2-GFP condensates upon light removal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F46CB4-1413-211D-9E1F-8CC07ED87574}"/>
              </a:ext>
            </a:extLst>
          </p:cNvPr>
          <p:cNvSpPr txBox="1"/>
          <p:nvPr/>
        </p:nvSpPr>
        <p:spPr>
          <a:xfrm>
            <a:off x="6537193" y="667598"/>
            <a:ext cx="4853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Dissolution of </a:t>
            </a:r>
            <a:r>
              <a:rPr lang="en-US" dirty="0" err="1"/>
              <a:t>CluMPS</a:t>
            </a:r>
            <a:r>
              <a:rPr lang="en-US" dirty="0"/>
              <a:t> –BcLOV4-GFP condensates upon light removal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31901D3-0CF0-C6C8-84BA-F005370A78EC}"/>
              </a:ext>
            </a:extLst>
          </p:cNvPr>
          <p:cNvGrpSpPr/>
          <p:nvPr/>
        </p:nvGrpSpPr>
        <p:grpSpPr>
          <a:xfrm>
            <a:off x="6500193" y="3479422"/>
            <a:ext cx="4643215" cy="3166475"/>
            <a:chOff x="6672746" y="3126623"/>
            <a:chExt cx="4732114" cy="3596955"/>
          </a:xfrm>
        </p:grpSpPr>
        <p:pic>
          <p:nvPicPr>
            <p:cNvPr id="17" name="Picture 16" descr="A close-up of several images&#10;&#10;Description automatically generated">
              <a:extLst>
                <a:ext uri="{FF2B5EF4-FFF2-40B4-BE49-F238E27FC236}">
                  <a16:creationId xmlns:a16="http://schemas.microsoft.com/office/drawing/2014/main" id="{6EA38BF9-CF33-CA91-B733-7CC56EB869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58" t="14740" r="23470" b="56653"/>
            <a:stretch/>
          </p:blipFill>
          <p:spPr>
            <a:xfrm>
              <a:off x="6710454" y="4904573"/>
              <a:ext cx="4694406" cy="1819005"/>
            </a:xfrm>
            <a:prstGeom prst="rect">
              <a:avLst/>
            </a:prstGeom>
          </p:spPr>
        </p:pic>
        <p:pic>
          <p:nvPicPr>
            <p:cNvPr id="15" name="Picture 14" descr="A close-up of several images&#10;&#10;Description automatically generated">
              <a:extLst>
                <a:ext uri="{FF2B5EF4-FFF2-40B4-BE49-F238E27FC236}">
                  <a16:creationId xmlns:a16="http://schemas.microsoft.com/office/drawing/2014/main" id="{31F74667-3A3B-CAE1-A0BD-DEEA6BDDDE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5" t="14994" r="58833" b="54002"/>
            <a:stretch/>
          </p:blipFill>
          <p:spPr>
            <a:xfrm>
              <a:off x="6672746" y="3126623"/>
              <a:ext cx="4694406" cy="1971405"/>
            </a:xfrm>
            <a:prstGeom prst="rect">
              <a:avLst/>
            </a:prstGeom>
          </p:spPr>
        </p:pic>
      </p:grpSp>
      <p:pic>
        <p:nvPicPr>
          <p:cNvPr id="19" name="Picture 18" descr="A close-up of several images&#10;&#10;Description automatically generated">
            <a:extLst>
              <a:ext uri="{FF2B5EF4-FFF2-40B4-BE49-F238E27FC236}">
                <a16:creationId xmlns:a16="http://schemas.microsoft.com/office/drawing/2014/main" id="{61C2C727-7BDC-F909-635D-1F96D0E8E8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65" t="45092" r="4443" b="1"/>
          <a:stretch/>
        </p:blipFill>
        <p:spPr>
          <a:xfrm>
            <a:off x="6650880" y="1349134"/>
            <a:ext cx="4304839" cy="2125110"/>
          </a:xfrm>
          <a:prstGeom prst="rect">
            <a:avLst/>
          </a:prstGeom>
        </p:spPr>
      </p:pic>
      <p:pic>
        <p:nvPicPr>
          <p:cNvPr id="6" name="Picture 5" descr="A close-up of a microscope slide&#10;&#10;Description automatically generated">
            <a:extLst>
              <a:ext uri="{FF2B5EF4-FFF2-40B4-BE49-F238E27FC236}">
                <a16:creationId xmlns:a16="http://schemas.microsoft.com/office/drawing/2014/main" id="{0B26F31A-7E05-2779-03C9-CFA7E3109C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22" t="41672" b="-271"/>
          <a:stretch/>
        </p:blipFill>
        <p:spPr>
          <a:xfrm>
            <a:off x="1297684" y="1327511"/>
            <a:ext cx="4304839" cy="22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85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B848-6F25-8686-40B8-D53F4994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591" y="290829"/>
            <a:ext cx="10515600" cy="107605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Proof</a:t>
            </a:r>
            <a:r>
              <a:rPr lang="it-IT" sz="2600" b="1" dirty="0"/>
              <a:t>-of-concept </a:t>
            </a:r>
            <a:r>
              <a:rPr lang="it-IT" sz="2600" b="1" dirty="0" err="1"/>
              <a:t>experiments</a:t>
            </a:r>
            <a:r>
              <a:rPr lang="it-IT" sz="2600" b="1" dirty="0"/>
              <a:t> #1-2:</a:t>
            </a:r>
            <a:br>
              <a:rPr lang="it-IT" sz="2600" b="1" dirty="0"/>
            </a:br>
            <a:r>
              <a:rPr lang="it-IT" sz="2600" b="1" dirty="0" err="1"/>
              <a:t>CluMPS</a:t>
            </a:r>
            <a:r>
              <a:rPr lang="it-IT" sz="2600" b="1" dirty="0"/>
              <a:t> reporter can </a:t>
            </a:r>
            <a:r>
              <a:rPr lang="it-IT" sz="2600" b="1" dirty="0" err="1"/>
              <a:t>detect</a:t>
            </a:r>
            <a:r>
              <a:rPr lang="it-IT" sz="2600" b="1" dirty="0"/>
              <a:t> small clusters of target </a:t>
            </a:r>
            <a:r>
              <a:rPr lang="it-IT" sz="2600" b="1" dirty="0" err="1"/>
              <a:t>protein</a:t>
            </a:r>
            <a:r>
              <a:rPr lang="it-IT" sz="2600" b="1" dirty="0"/>
              <a:t> </a:t>
            </a:r>
            <a:r>
              <a:rPr lang="it-IT" sz="2600" b="1" dirty="0" err="1"/>
              <a:t>otherwise</a:t>
            </a:r>
            <a:r>
              <a:rPr lang="it-IT" sz="2600" b="1" dirty="0"/>
              <a:t> </a:t>
            </a:r>
            <a:r>
              <a:rPr lang="it-IT" sz="2600" b="1" dirty="0" err="1"/>
              <a:t>invisible</a:t>
            </a:r>
            <a:r>
              <a:rPr lang="it-IT" sz="2600" b="1" dirty="0"/>
              <a:t> to </a:t>
            </a:r>
            <a:r>
              <a:rPr lang="it-IT" sz="2600" b="1" dirty="0" err="1"/>
              <a:t>conventional</a:t>
            </a:r>
            <a:r>
              <a:rPr lang="it-IT" sz="2600" b="1" dirty="0"/>
              <a:t> </a:t>
            </a:r>
            <a:r>
              <a:rPr lang="it-IT" sz="2600" b="1" dirty="0" err="1"/>
              <a:t>fluorescent</a:t>
            </a:r>
            <a:r>
              <a:rPr lang="it-IT" sz="2600" b="1" dirty="0"/>
              <a:t> </a:t>
            </a:r>
            <a:r>
              <a:rPr lang="it-IT" sz="2600" b="1" dirty="0" err="1"/>
              <a:t>microscopy</a:t>
            </a:r>
            <a:endParaRPr lang="en-US" sz="2600" b="1" dirty="0"/>
          </a:p>
        </p:txBody>
      </p:sp>
      <p:pic>
        <p:nvPicPr>
          <p:cNvPr id="4" name="Picture 3" descr="A collage of images of cells&#10;&#10;Description automatically generated">
            <a:extLst>
              <a:ext uri="{FF2B5EF4-FFF2-40B4-BE49-F238E27FC236}">
                <a16:creationId xmlns:a16="http://schemas.microsoft.com/office/drawing/2014/main" id="{DB650805-FBFB-93A4-E427-79A940F78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62" y="1747525"/>
            <a:ext cx="5816874" cy="4464432"/>
          </a:xfrm>
          <a:prstGeom prst="rect">
            <a:avLst/>
          </a:prstGeom>
        </p:spPr>
      </p:pic>
      <p:pic>
        <p:nvPicPr>
          <p:cNvPr id="9" name="Picture 8" descr="A collage of images of a cell&#10;&#10;Description automatically generated">
            <a:extLst>
              <a:ext uri="{FF2B5EF4-FFF2-40B4-BE49-F238E27FC236}">
                <a16:creationId xmlns:a16="http://schemas.microsoft.com/office/drawing/2014/main" id="{7B37642C-9EA4-211C-F568-4AAE58B800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736" y="1588584"/>
            <a:ext cx="5816874" cy="46233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50BF40-DC75-BA54-B700-2A0407DF3D2A}"/>
              </a:ext>
            </a:extLst>
          </p:cNvPr>
          <p:cNvSpPr txBox="1"/>
          <p:nvPr/>
        </p:nvSpPr>
        <p:spPr>
          <a:xfrm>
            <a:off x="2070361" y="148334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</a:t>
            </a:r>
            <a:r>
              <a:rPr lang="en-US" dirty="0" err="1"/>
              <a:t>CluMPS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A9C2EC-688B-59CC-3B99-4267CBC2CAFE}"/>
              </a:ext>
            </a:extLst>
          </p:cNvPr>
          <p:cNvSpPr txBox="1"/>
          <p:nvPr/>
        </p:nvSpPr>
        <p:spPr>
          <a:xfrm>
            <a:off x="4163528" y="1483267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</a:t>
            </a:r>
            <a:r>
              <a:rPr lang="en-US" dirty="0" err="1"/>
              <a:t>CluMPS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2EBA6E-5A10-805F-17D6-62AE891AEB8A}"/>
              </a:ext>
            </a:extLst>
          </p:cNvPr>
          <p:cNvSpPr txBox="1"/>
          <p:nvPr/>
        </p:nvSpPr>
        <p:spPr>
          <a:xfrm>
            <a:off x="7799357" y="1463964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</a:t>
            </a:r>
            <a:r>
              <a:rPr lang="en-US" dirty="0" err="1"/>
              <a:t>CluMPS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F5FBB8-55DC-76F0-CBD6-C9C7CB7FC771}"/>
              </a:ext>
            </a:extLst>
          </p:cNvPr>
          <p:cNvSpPr txBox="1"/>
          <p:nvPr/>
        </p:nvSpPr>
        <p:spPr>
          <a:xfrm>
            <a:off x="9892524" y="1463883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</a:t>
            </a:r>
            <a:r>
              <a:rPr lang="en-US" dirty="0" err="1"/>
              <a:t>CluMPS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720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test&#10;&#10;Description automatically generated">
            <a:extLst>
              <a:ext uri="{FF2B5EF4-FFF2-40B4-BE49-F238E27FC236}">
                <a16:creationId xmlns:a16="http://schemas.microsoft.com/office/drawing/2014/main" id="{115AEA1C-CA0D-26E8-F53A-77F85EEB1B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" r="7344" b="-1"/>
          <a:stretch/>
        </p:blipFill>
        <p:spPr>
          <a:xfrm>
            <a:off x="4895960" y="753368"/>
            <a:ext cx="6981301" cy="61046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89B848-6F25-8686-40B8-D53F4994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225"/>
            <a:ext cx="10515600" cy="6111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300" b="1" dirty="0"/>
              <a:t>Proof-of-concept experiment #3:</a:t>
            </a:r>
            <a:br>
              <a:rPr lang="en-US" sz="2300" b="1" dirty="0"/>
            </a:br>
            <a:r>
              <a:rPr lang="en-US" sz="2300" b="1" dirty="0" err="1"/>
              <a:t>CluMPS</a:t>
            </a:r>
            <a:r>
              <a:rPr lang="en-US" sz="2300" b="1" dirty="0"/>
              <a:t> reporter can detect small clusters of endogenous unmodified target protein</a:t>
            </a:r>
          </a:p>
        </p:txBody>
      </p:sp>
      <p:pic>
        <p:nvPicPr>
          <p:cNvPr id="7" name="Picture 6" descr="A diagram of a cell&#10;&#10;Description automatically generated with medium confidence">
            <a:extLst>
              <a:ext uri="{FF2B5EF4-FFF2-40B4-BE49-F238E27FC236}">
                <a16:creationId xmlns:a16="http://schemas.microsoft.com/office/drawing/2014/main" id="{BC47D710-5A59-B875-36C3-746247327E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4"/>
          <a:stretch/>
        </p:blipFill>
        <p:spPr>
          <a:xfrm>
            <a:off x="604161" y="1300860"/>
            <a:ext cx="5021386" cy="2484335"/>
          </a:xfrm>
          <a:prstGeom prst="rect">
            <a:avLst/>
          </a:prstGeom>
        </p:spPr>
      </p:pic>
      <p:pic>
        <p:nvPicPr>
          <p:cNvPr id="10" name="Picture 9" descr="A diagram of a cell&#10;&#10;Description automatically generated with medium confidence">
            <a:extLst>
              <a:ext uri="{FF2B5EF4-FFF2-40B4-BE49-F238E27FC236}">
                <a16:creationId xmlns:a16="http://schemas.microsoft.com/office/drawing/2014/main" id="{86A799C8-59E7-63A5-2F0F-AE3FCCE491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8"/>
          <a:stretch/>
        </p:blipFill>
        <p:spPr>
          <a:xfrm>
            <a:off x="703787" y="3785195"/>
            <a:ext cx="2046273" cy="24843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8F0DBB-4AA1-06C8-FCE2-5094B5657095}"/>
              </a:ext>
            </a:extLst>
          </p:cNvPr>
          <p:cNvSpPr txBox="1"/>
          <p:nvPr/>
        </p:nvSpPr>
        <p:spPr>
          <a:xfrm>
            <a:off x="3114854" y="4427198"/>
            <a:ext cx="2395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CluMPS</a:t>
            </a:r>
            <a:r>
              <a:rPr lang="en-US" dirty="0"/>
              <a:t> detects Gab1 as a proxy of EML4-ALK phosphorylated  aggregates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734DE69-02DC-572F-98E1-68669AB33B2E}"/>
              </a:ext>
            </a:extLst>
          </p:cNvPr>
          <p:cNvCxnSpPr>
            <a:cxnSpLocks/>
          </p:cNvCxnSpPr>
          <p:nvPr/>
        </p:nvCxnSpPr>
        <p:spPr>
          <a:xfrm flipH="1" flipV="1">
            <a:off x="2610586" y="5027362"/>
            <a:ext cx="4782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AFE5E5A-AC7B-4912-05F6-4448055C71FE}"/>
              </a:ext>
            </a:extLst>
          </p:cNvPr>
          <p:cNvSpPr txBox="1"/>
          <p:nvPr/>
        </p:nvSpPr>
        <p:spPr>
          <a:xfrm>
            <a:off x="6736236" y="1300860"/>
            <a:ext cx="134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(no HOTag3)</a:t>
            </a:r>
          </a:p>
        </p:txBody>
      </p:sp>
    </p:spTree>
    <p:extLst>
      <p:ext uri="{BB962C8B-B14F-4D97-AF65-F5344CB8AC3E}">
        <p14:creationId xmlns:p14="http://schemas.microsoft.com/office/powerpoint/2010/main" val="863618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B848-6F25-8686-40B8-D53F4994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444"/>
            <a:ext cx="10515600" cy="611143"/>
          </a:xfrm>
        </p:spPr>
        <p:txBody>
          <a:bodyPr>
            <a:noAutofit/>
          </a:bodyPr>
          <a:lstStyle/>
          <a:p>
            <a:pPr algn="ctr"/>
            <a:r>
              <a:rPr lang="en-US" sz="2300" b="1" dirty="0"/>
              <a:t>Proof-of-concept experiment #3:</a:t>
            </a:r>
            <a:br>
              <a:rPr lang="en-US" sz="2300" b="1" dirty="0"/>
            </a:br>
            <a:r>
              <a:rPr lang="en-US" sz="2300" b="1" dirty="0" err="1"/>
              <a:t>CluMPS</a:t>
            </a:r>
            <a:r>
              <a:rPr lang="en-US" sz="2300" b="1" dirty="0"/>
              <a:t> reporter can track dynamics of endogenous target protein aggregation</a:t>
            </a:r>
          </a:p>
        </p:txBody>
      </p:sp>
      <p:pic>
        <p:nvPicPr>
          <p:cNvPr id="4" name="Picture 3" descr="A close-up of a diagram&#10;&#10;Description automatically generated">
            <a:extLst>
              <a:ext uri="{FF2B5EF4-FFF2-40B4-BE49-F238E27FC236}">
                <a16:creationId xmlns:a16="http://schemas.microsoft.com/office/drawing/2014/main" id="{5DA41B2B-B207-0DEF-1682-73C63413B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11" y="1052683"/>
            <a:ext cx="11517378" cy="53858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C3DD6A-6953-6E51-0DBD-AF6FCC8F24AA}"/>
              </a:ext>
            </a:extLst>
          </p:cNvPr>
          <p:cNvSpPr/>
          <p:nvPr/>
        </p:nvSpPr>
        <p:spPr>
          <a:xfrm>
            <a:off x="5646656" y="1052683"/>
            <a:ext cx="5901179" cy="3066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diagram of a cell&#10;&#10;Description automatically generated with medium confidence">
            <a:extLst>
              <a:ext uri="{FF2B5EF4-FFF2-40B4-BE49-F238E27FC236}">
                <a16:creationId xmlns:a16="http://schemas.microsoft.com/office/drawing/2014/main" id="{C2712BDD-00C2-6242-A5DE-19E0F66BD3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4"/>
          <a:stretch/>
        </p:blipFill>
        <p:spPr>
          <a:xfrm>
            <a:off x="5902025" y="1343930"/>
            <a:ext cx="5021386" cy="248433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D0C63E4-F602-B456-32F3-C8AD01C7A8F3}"/>
              </a:ext>
            </a:extLst>
          </p:cNvPr>
          <p:cNvGrpSpPr/>
          <p:nvPr/>
        </p:nvGrpSpPr>
        <p:grpSpPr>
          <a:xfrm>
            <a:off x="8318448" y="1290693"/>
            <a:ext cx="414779" cy="414781"/>
            <a:chOff x="8239025" y="1178351"/>
            <a:chExt cx="414779" cy="41478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458F37F-E435-465A-BEFF-370945132B14}"/>
                </a:ext>
              </a:extLst>
            </p:cNvPr>
            <p:cNvCxnSpPr>
              <a:cxnSpLocks/>
            </p:cNvCxnSpPr>
            <p:nvPr/>
          </p:nvCxnSpPr>
          <p:spPr>
            <a:xfrm>
              <a:off x="8446416" y="1178351"/>
              <a:ext cx="0" cy="414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8ACDB96-9F44-7656-EDAC-F287D2BC06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446415" y="1385742"/>
              <a:ext cx="0" cy="414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37C045E-DF96-78D4-3542-317CD11A74FD}"/>
              </a:ext>
            </a:extLst>
          </p:cNvPr>
          <p:cNvSpPr txBox="1"/>
          <p:nvPr/>
        </p:nvSpPr>
        <p:spPr>
          <a:xfrm>
            <a:off x="7371964" y="951206"/>
            <a:ext cx="2307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ALK inhibitor </a:t>
            </a:r>
            <a:r>
              <a:rPr lang="en-US" dirty="0" err="1"/>
              <a:t>crizotinib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498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E05140E1-838A-57A2-4BE7-6503C7624A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93"/>
          <a:stretch/>
        </p:blipFill>
        <p:spPr>
          <a:xfrm>
            <a:off x="5500416" y="516788"/>
            <a:ext cx="6005156" cy="2055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07B0EE-C6FC-7677-F697-9E2D021E9C93}"/>
              </a:ext>
            </a:extLst>
          </p:cNvPr>
          <p:cNvSpPr txBox="1"/>
          <p:nvPr/>
        </p:nvSpPr>
        <p:spPr>
          <a:xfrm>
            <a:off x="727788" y="672709"/>
            <a:ext cx="425475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err="1"/>
              <a:t>CluMPS</a:t>
            </a:r>
            <a:r>
              <a:rPr lang="en-US" dirty="0"/>
              <a:t> reporter 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Highly sensitive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 design and implementation (plug-and-play)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require specialized equipment for imaging (40X confocal)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be used in alive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 kinetics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err="1"/>
              <a:t>CluMPS</a:t>
            </a:r>
            <a:r>
              <a:rPr lang="en-US" dirty="0"/>
              <a:t> reporter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Nanobody availability (only tested against GFP and Gab1)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GFP-tagging of protein targets may introduce impair protein function and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CluMPS</a:t>
            </a:r>
            <a:r>
              <a:rPr lang="en-US" dirty="0"/>
              <a:t>-induced phase-phase separation may impede functionally relevant soluble interactors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  <a:p>
            <a:r>
              <a:rPr lang="it-IT" dirty="0"/>
              <a:t> </a:t>
            </a:r>
            <a:endParaRPr lang="en-GB" dirty="0"/>
          </a:p>
        </p:txBody>
      </p:sp>
      <p:pic>
        <p:nvPicPr>
          <p:cNvPr id="2" name="Picture 1" descr="A diagram of a clumps reporter&#10;&#10;Description automatically generated">
            <a:extLst>
              <a:ext uri="{FF2B5EF4-FFF2-40B4-BE49-F238E27FC236}">
                <a16:creationId xmlns:a16="http://schemas.microsoft.com/office/drawing/2014/main" id="{C87BAC13-8C39-8CF7-4B86-CEB8AEF781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35" b="-45"/>
          <a:stretch/>
        </p:blipFill>
        <p:spPr>
          <a:xfrm>
            <a:off x="5592930" y="3429000"/>
            <a:ext cx="6037881" cy="261763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8EC890B-9C5D-C8D4-BB80-4B7AF55032F3}"/>
              </a:ext>
            </a:extLst>
          </p:cNvPr>
          <p:cNvSpPr txBox="1">
            <a:spLocks/>
          </p:cNvSpPr>
          <p:nvPr/>
        </p:nvSpPr>
        <p:spPr>
          <a:xfrm>
            <a:off x="569166" y="56448"/>
            <a:ext cx="4413381" cy="6111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616662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E05140E1-838A-57A2-4BE7-6503C7624A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93"/>
          <a:stretch/>
        </p:blipFill>
        <p:spPr>
          <a:xfrm>
            <a:off x="5500416" y="516788"/>
            <a:ext cx="6005156" cy="2055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 descr="A diagram of a clumps reporter&#10;&#10;Description automatically generated">
            <a:extLst>
              <a:ext uri="{FF2B5EF4-FFF2-40B4-BE49-F238E27FC236}">
                <a16:creationId xmlns:a16="http://schemas.microsoft.com/office/drawing/2014/main" id="{C87BAC13-8C39-8CF7-4B86-CEB8AEF781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35" b="-45"/>
          <a:stretch/>
        </p:blipFill>
        <p:spPr>
          <a:xfrm>
            <a:off x="5592930" y="3429000"/>
            <a:ext cx="6037881" cy="261763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EF53EA1-7C65-1A84-A3D2-31C948EA9210}"/>
              </a:ext>
            </a:extLst>
          </p:cNvPr>
          <p:cNvSpPr txBox="1">
            <a:spLocks/>
          </p:cNvSpPr>
          <p:nvPr/>
        </p:nvSpPr>
        <p:spPr>
          <a:xfrm>
            <a:off x="569166" y="56448"/>
            <a:ext cx="4413381" cy="6111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608EC5-CD41-08EC-CFBD-5AAE7BA6981E}"/>
              </a:ext>
            </a:extLst>
          </p:cNvPr>
          <p:cNvSpPr txBox="1"/>
          <p:nvPr/>
        </p:nvSpPr>
        <p:spPr>
          <a:xfrm>
            <a:off x="727787" y="667591"/>
            <a:ext cx="425475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err="1"/>
              <a:t>CluMPS</a:t>
            </a:r>
            <a:r>
              <a:rPr lang="en-US" dirty="0"/>
              <a:t> reporter 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Highly sensitive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 design and implementation (plug-and-play)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require specialized equipment for imaging (40X confocal)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be used in alive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 kinetics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err="1"/>
              <a:t>CluMPS</a:t>
            </a:r>
            <a:r>
              <a:rPr lang="en-US" dirty="0"/>
              <a:t> reporter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Nanobody availability (only tested against GFP and Gab1)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GFP-tagging of protein targets may introduce impair protein function and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What if we also want to manipulate target endogenous protein?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CluMPS</a:t>
            </a:r>
            <a:r>
              <a:rPr lang="en-US" dirty="0"/>
              <a:t>-induced phase-phase separation may impede functionally relevant soluble interactors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  <a:p>
            <a:r>
              <a:rPr lang="it-IT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254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E05140E1-838A-57A2-4BE7-6503C7624A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93"/>
          <a:stretch/>
        </p:blipFill>
        <p:spPr>
          <a:xfrm>
            <a:off x="5500416" y="516788"/>
            <a:ext cx="6005156" cy="2055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 descr="A diagram of a clumps reporter&#10;&#10;Description automatically generated">
            <a:extLst>
              <a:ext uri="{FF2B5EF4-FFF2-40B4-BE49-F238E27FC236}">
                <a16:creationId xmlns:a16="http://schemas.microsoft.com/office/drawing/2014/main" id="{C87BAC13-8C39-8CF7-4B86-CEB8AEF781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35" b="-45"/>
          <a:stretch/>
        </p:blipFill>
        <p:spPr>
          <a:xfrm>
            <a:off x="5592930" y="3429000"/>
            <a:ext cx="6037881" cy="2617639"/>
          </a:xfrm>
          <a:prstGeom prst="rect">
            <a:avLst/>
          </a:prstGeom>
        </p:spPr>
      </p:pic>
      <p:pic>
        <p:nvPicPr>
          <p:cNvPr id="8" name="Picture 7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3F061D2A-07BC-90DB-3441-CEEEDC23F7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930" y="3867733"/>
            <a:ext cx="6322524" cy="1531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FC8E7D-54BD-54A8-D40A-A9DFA0087B20}"/>
              </a:ext>
            </a:extLst>
          </p:cNvPr>
          <p:cNvCxnSpPr/>
          <p:nvPr/>
        </p:nvCxnSpPr>
        <p:spPr>
          <a:xfrm>
            <a:off x="4714875" y="4633504"/>
            <a:ext cx="78554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DFCAC2C-575E-1B9E-02F3-399EBD3E9FA8}"/>
              </a:ext>
            </a:extLst>
          </p:cNvPr>
          <p:cNvCxnSpPr/>
          <p:nvPr/>
        </p:nvCxnSpPr>
        <p:spPr>
          <a:xfrm>
            <a:off x="4714875" y="4021494"/>
            <a:ext cx="0" cy="14462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330A414B-101F-9F4E-15E9-BE55676E66EB}"/>
              </a:ext>
            </a:extLst>
          </p:cNvPr>
          <p:cNvSpPr txBox="1">
            <a:spLocks/>
          </p:cNvSpPr>
          <p:nvPr/>
        </p:nvSpPr>
        <p:spPr>
          <a:xfrm>
            <a:off x="569166" y="56448"/>
            <a:ext cx="4413381" cy="6111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A02CBD-CCE2-1028-E4D7-BD938F8BDC8A}"/>
              </a:ext>
            </a:extLst>
          </p:cNvPr>
          <p:cNvSpPr txBox="1"/>
          <p:nvPr/>
        </p:nvSpPr>
        <p:spPr>
          <a:xfrm>
            <a:off x="727787" y="667591"/>
            <a:ext cx="425475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err="1"/>
              <a:t>CluMPS</a:t>
            </a:r>
            <a:r>
              <a:rPr lang="en-US" dirty="0"/>
              <a:t> reporter 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Highly sensitive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 design and implementation (plug-and-play)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require specialized equipment for imaging (40X confocal)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be used in alive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 kinetics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err="1"/>
              <a:t>CluMPS</a:t>
            </a:r>
            <a:r>
              <a:rPr lang="en-US" dirty="0"/>
              <a:t> reporter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Nanobody availability (only tested against GFP and Gab1)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GFP-tagging of protein targets may introduce impair protein function and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What if we also want to manipulate target endogenous protein?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CluMPS</a:t>
            </a:r>
            <a:r>
              <a:rPr lang="en-US" dirty="0"/>
              <a:t>-induced phase-phase separation may impede functionally relevant soluble interactors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  <a:p>
            <a:r>
              <a:rPr lang="it-IT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300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4D217D5-6777-AE05-3BEA-B08E1D0D4228}"/>
              </a:ext>
            </a:extLst>
          </p:cNvPr>
          <p:cNvSpPr txBox="1"/>
          <p:nvPr/>
        </p:nvSpPr>
        <p:spPr>
          <a:xfrm>
            <a:off x="341860" y="714375"/>
            <a:ext cx="5032574" cy="598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Lack of tools for straightforward visualization and manipulation of  endogenous proteins in vivo:</a:t>
            </a:r>
          </a:p>
          <a:p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Limitations of traditional immunodetection for microscopy: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fixed tissue only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primary Ab availability bottleneck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Limitations of endogenous fusion protein  (e.g. GFP, degron) approach for live microscopy and target protein manipulation: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steric hindrance of large proteins may harm target protein folding and function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requires laborious in-frame knock-in of large insert -&gt; low efficiency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Lack of flexibility -&gt; each application requires re-derivation of new alleles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2" name="Picture 1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A52EFCFF-AF34-F861-920E-0DCCAD75C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616" y="1137213"/>
            <a:ext cx="6322524" cy="1531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5893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A52EFCFF-AF34-F861-920E-0DCCAD75C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616" y="1137213"/>
            <a:ext cx="6322524" cy="1531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5FF442-1DB1-EDD4-B503-4827B61EA78B}"/>
              </a:ext>
            </a:extLst>
          </p:cNvPr>
          <p:cNvSpPr txBox="1"/>
          <p:nvPr/>
        </p:nvSpPr>
        <p:spPr>
          <a:xfrm>
            <a:off x="6207186" y="3021711"/>
            <a:ext cx="55532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GEARs</a:t>
            </a:r>
            <a:r>
              <a:rPr lang="it-IT" dirty="0"/>
              <a:t>: </a:t>
            </a:r>
            <a:r>
              <a:rPr lang="it-IT" dirty="0" err="1"/>
              <a:t>Genetically</a:t>
            </a:r>
            <a:r>
              <a:rPr lang="it-IT" dirty="0"/>
              <a:t> </a:t>
            </a:r>
            <a:r>
              <a:rPr lang="it-IT" dirty="0" err="1"/>
              <a:t>Encoded</a:t>
            </a:r>
            <a:r>
              <a:rPr lang="it-IT" dirty="0"/>
              <a:t> </a:t>
            </a:r>
            <a:r>
              <a:rPr lang="it-IT" dirty="0" err="1"/>
              <a:t>Affinity</a:t>
            </a:r>
            <a:r>
              <a:rPr lang="it-IT" dirty="0"/>
              <a:t> </a:t>
            </a:r>
            <a:r>
              <a:rPr lang="it-IT" dirty="0" err="1"/>
              <a:t>Reagents</a:t>
            </a:r>
            <a:r>
              <a:rPr lang="it-IT" dirty="0"/>
              <a:t> -&gt;</a:t>
            </a:r>
          </a:p>
          <a:p>
            <a:r>
              <a:rPr lang="it-IT" dirty="0"/>
              <a:t>Toolbox of small </a:t>
            </a:r>
            <a:r>
              <a:rPr lang="it-IT" dirty="0" err="1"/>
              <a:t>epitopes</a:t>
            </a:r>
            <a:r>
              <a:rPr lang="it-IT" dirty="0"/>
              <a:t> tags and </a:t>
            </a:r>
            <a:r>
              <a:rPr lang="it-IT" dirty="0" err="1"/>
              <a:t>their</a:t>
            </a:r>
            <a:r>
              <a:rPr lang="it-IT" dirty="0"/>
              <a:t> cognate tag-binders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Multifunctional</a:t>
            </a:r>
            <a:r>
              <a:rPr lang="it-IT" dirty="0"/>
              <a:t> -&gt;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reagents</a:t>
            </a:r>
            <a:r>
              <a:rPr lang="it-IT" dirty="0"/>
              <a:t> </a:t>
            </a:r>
            <a:r>
              <a:rPr lang="it-IT" dirty="0" err="1"/>
              <a:t>allow</a:t>
            </a:r>
            <a:r>
              <a:rPr lang="it-IT" dirty="0"/>
              <a:t> for </a:t>
            </a:r>
            <a:r>
              <a:rPr lang="it-IT" dirty="0" err="1"/>
              <a:t>detection</a:t>
            </a:r>
            <a:r>
              <a:rPr lang="it-IT" dirty="0"/>
              <a:t> and </a:t>
            </a:r>
            <a:r>
              <a:rPr lang="it-IT" dirty="0" err="1"/>
              <a:t>manipulation</a:t>
            </a:r>
            <a:r>
              <a:rPr lang="it-IT" dirty="0"/>
              <a:t> of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Versatile and </a:t>
            </a:r>
            <a:r>
              <a:rPr lang="it-IT" dirty="0" err="1"/>
              <a:t>specific</a:t>
            </a:r>
            <a:r>
              <a:rPr lang="it-IT" dirty="0"/>
              <a:t> -&gt; </a:t>
            </a:r>
            <a:r>
              <a:rPr lang="it-IT" dirty="0" err="1"/>
              <a:t>same</a:t>
            </a:r>
            <a:r>
              <a:rPr lang="it-IT" dirty="0"/>
              <a:t> binders </a:t>
            </a:r>
            <a:r>
              <a:rPr lang="it-IT" dirty="0" err="1"/>
              <a:t>recognize</a:t>
            </a:r>
            <a:r>
              <a:rPr lang="it-IT" dirty="0"/>
              <a:t>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 target with high </a:t>
            </a:r>
            <a:r>
              <a:rPr lang="it-IT" dirty="0" err="1"/>
              <a:t>affinity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Works in vivo (and </a:t>
            </a:r>
            <a:r>
              <a:rPr lang="it-IT" dirty="0" err="1"/>
              <a:t>fixed</a:t>
            </a:r>
            <a:r>
              <a:rPr lang="it-IT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Easily</a:t>
            </a:r>
            <a:r>
              <a:rPr lang="it-IT" dirty="0"/>
              <a:t> </a:t>
            </a:r>
            <a:r>
              <a:rPr lang="it-IT" dirty="0" err="1"/>
              <a:t>deployable</a:t>
            </a:r>
            <a:r>
              <a:rPr lang="it-IT" dirty="0"/>
              <a:t> in vivo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No </a:t>
            </a:r>
            <a:r>
              <a:rPr lang="it-IT" dirty="0" err="1"/>
              <a:t>steric</a:t>
            </a:r>
            <a:r>
              <a:rPr lang="it-IT" dirty="0"/>
              <a:t> </a:t>
            </a:r>
            <a:r>
              <a:rPr lang="it-IT" dirty="0" err="1"/>
              <a:t>hindrance</a:t>
            </a:r>
            <a:r>
              <a:rPr lang="it-IT" dirty="0"/>
              <a:t> and no </a:t>
            </a:r>
            <a:r>
              <a:rPr lang="it-IT" dirty="0" err="1"/>
              <a:t>overexpression</a:t>
            </a:r>
            <a:r>
              <a:rPr lang="it-IT" dirty="0"/>
              <a:t> of the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Can multiplex</a:t>
            </a:r>
          </a:p>
          <a:p>
            <a:r>
              <a:rPr lang="it-IT" dirty="0"/>
              <a:t> 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5E6FC0-D607-1087-E94D-C9E319812990}"/>
              </a:ext>
            </a:extLst>
          </p:cNvPr>
          <p:cNvSpPr txBox="1"/>
          <p:nvPr/>
        </p:nvSpPr>
        <p:spPr>
          <a:xfrm>
            <a:off x="341860" y="714375"/>
            <a:ext cx="5032574" cy="598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Lack of tools for straightforward visualization and manipulation of  endogenous proteins in vivo:</a:t>
            </a:r>
          </a:p>
          <a:p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Limitations of traditional immunodetection for microscopy: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fixed tissue only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primary Ab availability bottleneck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Limitations of endogenous fusion protein  (e.g. GFP, degron) approach for live microscopy and manipulation: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steric hindrance of large proteins may harm target protein folding and function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requires laborious in-frame knock-in of large insert -&gt; low efficiency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Lack of flexibility -&gt; each application requires re-derivation of new alleles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B34AB2E-CEE8-4D39-FED1-0B293C0E9B2A}"/>
              </a:ext>
            </a:extLst>
          </p:cNvPr>
          <p:cNvCxnSpPr>
            <a:cxnSpLocks/>
          </p:cNvCxnSpPr>
          <p:nvPr/>
        </p:nvCxnSpPr>
        <p:spPr>
          <a:xfrm>
            <a:off x="5067306" y="5006870"/>
            <a:ext cx="91751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716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74BE7-D855-8F3C-D02D-86526C523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563" y="240635"/>
            <a:ext cx="9741412" cy="888640"/>
          </a:xfrm>
        </p:spPr>
        <p:txBody>
          <a:bodyPr>
            <a:normAutofit/>
          </a:bodyPr>
          <a:lstStyle/>
          <a:p>
            <a:pPr algn="ctr"/>
            <a:r>
              <a:rPr lang="it-IT" sz="2300" b="1" dirty="0" err="1"/>
              <a:t>GEARs</a:t>
            </a:r>
            <a:r>
              <a:rPr lang="it-IT" sz="2300" b="1" dirty="0"/>
              <a:t> </a:t>
            </a:r>
            <a:r>
              <a:rPr lang="it-IT" sz="2300" b="1" dirty="0" err="1"/>
              <a:t>is</a:t>
            </a:r>
            <a:r>
              <a:rPr lang="it-IT" sz="2300" b="1" dirty="0"/>
              <a:t> a </a:t>
            </a:r>
            <a:r>
              <a:rPr lang="it-IT" sz="2300" b="1" dirty="0" err="1"/>
              <a:t>platform</a:t>
            </a:r>
            <a:r>
              <a:rPr lang="it-IT" sz="2300" b="1" dirty="0"/>
              <a:t> </a:t>
            </a:r>
            <a:r>
              <a:rPr lang="it-IT" sz="2300" b="1" dirty="0" err="1"/>
              <a:t>consisting</a:t>
            </a:r>
            <a:r>
              <a:rPr lang="it-IT" sz="2300" b="1" dirty="0"/>
              <a:t> of small </a:t>
            </a:r>
            <a:r>
              <a:rPr lang="it-IT" sz="2300" b="1" dirty="0" err="1"/>
              <a:t>epitope</a:t>
            </a:r>
            <a:r>
              <a:rPr lang="it-IT" sz="2300" b="1" dirty="0"/>
              <a:t> tags and </a:t>
            </a:r>
            <a:r>
              <a:rPr lang="it-IT" sz="2300" b="1" dirty="0" err="1"/>
              <a:t>their</a:t>
            </a:r>
            <a:r>
              <a:rPr lang="it-IT" sz="2300" b="1" dirty="0"/>
              <a:t> </a:t>
            </a:r>
            <a:r>
              <a:rPr lang="it-IT" sz="2300" b="1" dirty="0" err="1"/>
              <a:t>congnate</a:t>
            </a:r>
            <a:r>
              <a:rPr lang="it-IT" sz="2300" b="1" dirty="0"/>
              <a:t> </a:t>
            </a:r>
            <a:r>
              <a:rPr lang="it-IT" sz="2300" b="1" dirty="0" err="1"/>
              <a:t>intracellular</a:t>
            </a:r>
            <a:r>
              <a:rPr lang="it-IT" sz="2300" b="1" dirty="0"/>
              <a:t> binders</a:t>
            </a:r>
            <a:endParaRPr lang="en-US" sz="23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43166B-8117-36E5-37E8-FB23048C6EF3}"/>
              </a:ext>
            </a:extLst>
          </p:cNvPr>
          <p:cNvSpPr txBox="1"/>
          <p:nvPr/>
        </p:nvSpPr>
        <p:spPr>
          <a:xfrm>
            <a:off x="838200" y="926957"/>
            <a:ext cx="36706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dirty="0" err="1"/>
              <a:t>GEARs</a:t>
            </a:r>
            <a:r>
              <a:rPr lang="it-IT" dirty="0"/>
              <a:t>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Small </a:t>
            </a:r>
            <a:r>
              <a:rPr lang="it-IT" dirty="0" err="1"/>
              <a:t>epitope</a:t>
            </a:r>
            <a:r>
              <a:rPr lang="it-IT" dirty="0"/>
              <a:t> </a:t>
            </a:r>
            <a:r>
              <a:rPr lang="it-IT" dirty="0" err="1"/>
              <a:t>fused</a:t>
            </a:r>
            <a:r>
              <a:rPr lang="it-IT" dirty="0"/>
              <a:t> with </a:t>
            </a:r>
            <a:r>
              <a:rPr lang="it-IT" dirty="0" err="1"/>
              <a:t>endogenous</a:t>
            </a:r>
            <a:r>
              <a:rPr lang="it-IT" dirty="0"/>
              <a:t> target </a:t>
            </a:r>
            <a:r>
              <a:rPr lang="it-IT" dirty="0" err="1"/>
              <a:t>protein</a:t>
            </a:r>
            <a:r>
              <a:rPr lang="it-IT" dirty="0"/>
              <a:t> -&gt; small </a:t>
            </a:r>
            <a:r>
              <a:rPr lang="it-IT" dirty="0" err="1"/>
              <a:t>epitope</a:t>
            </a:r>
            <a:r>
              <a:rPr lang="it-IT" dirty="0"/>
              <a:t> </a:t>
            </a:r>
            <a:r>
              <a:rPr lang="it-IT" dirty="0" err="1"/>
              <a:t>minimize</a:t>
            </a:r>
            <a:r>
              <a:rPr lang="it-IT" dirty="0"/>
              <a:t> </a:t>
            </a:r>
            <a:r>
              <a:rPr lang="it-IT" dirty="0" err="1"/>
              <a:t>steric</a:t>
            </a:r>
            <a:r>
              <a:rPr lang="it-IT" dirty="0"/>
              <a:t> </a:t>
            </a:r>
            <a:r>
              <a:rPr lang="it-IT" dirty="0" err="1"/>
              <a:t>hindrance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Library of anti-tag </a:t>
            </a:r>
            <a:r>
              <a:rPr lang="it-IT" dirty="0" err="1"/>
              <a:t>intracellular</a:t>
            </a:r>
            <a:r>
              <a:rPr lang="it-IT" dirty="0"/>
              <a:t> binders (</a:t>
            </a:r>
            <a:r>
              <a:rPr lang="it-IT" dirty="0" err="1"/>
              <a:t>Nbs</a:t>
            </a:r>
            <a:r>
              <a:rPr lang="it-IT" dirty="0"/>
              <a:t> or </a:t>
            </a:r>
            <a:r>
              <a:rPr lang="it-IT" dirty="0" err="1"/>
              <a:t>scFv</a:t>
            </a:r>
            <a:r>
              <a:rPr lang="it-IT" dirty="0"/>
              <a:t>) </a:t>
            </a:r>
            <a:r>
              <a:rPr lang="it-IT" dirty="0" err="1"/>
              <a:t>fused</a:t>
            </a:r>
            <a:r>
              <a:rPr lang="it-IT" dirty="0"/>
              <a:t> with an </a:t>
            </a:r>
            <a:r>
              <a:rPr lang="it-IT" dirty="0" err="1"/>
              <a:t>effector</a:t>
            </a:r>
            <a:r>
              <a:rPr lang="it-IT" dirty="0"/>
              <a:t> domain</a:t>
            </a:r>
          </a:p>
        </p:txBody>
      </p:sp>
      <p:pic>
        <p:nvPicPr>
          <p:cNvPr id="8" name="Picture 7" descr="A chart of different types of cells&#10;&#10;Description automatically generated with medium confidence">
            <a:extLst>
              <a:ext uri="{FF2B5EF4-FFF2-40B4-BE49-F238E27FC236}">
                <a16:creationId xmlns:a16="http://schemas.microsoft.com/office/drawing/2014/main" id="{AF0AF5D8-8493-7463-FB44-C9D4DCF390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37"/>
          <a:stretch/>
        </p:blipFill>
        <p:spPr>
          <a:xfrm>
            <a:off x="5728477" y="1343248"/>
            <a:ext cx="4851135" cy="2635393"/>
          </a:xfrm>
          <a:prstGeom prst="rect">
            <a:avLst/>
          </a:prstGeom>
        </p:spPr>
      </p:pic>
      <p:pic>
        <p:nvPicPr>
          <p:cNvPr id="236" name="Picture 235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9EA39F02-DF90-AA29-E00A-C5928769A3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42"/>
          <a:stretch/>
        </p:blipFill>
        <p:spPr>
          <a:xfrm>
            <a:off x="8267016" y="4581146"/>
            <a:ext cx="1854728" cy="888640"/>
          </a:xfrm>
          <a:prstGeom prst="rect">
            <a:avLst/>
          </a:prstGeom>
        </p:spPr>
      </p:pic>
      <p:grpSp>
        <p:nvGrpSpPr>
          <p:cNvPr id="240" name="Group 239">
            <a:extLst>
              <a:ext uri="{FF2B5EF4-FFF2-40B4-BE49-F238E27FC236}">
                <a16:creationId xmlns:a16="http://schemas.microsoft.com/office/drawing/2014/main" id="{E00FB91F-AC65-0F33-BA95-F8BFB83C0647}"/>
              </a:ext>
            </a:extLst>
          </p:cNvPr>
          <p:cNvGrpSpPr/>
          <p:nvPr/>
        </p:nvGrpSpPr>
        <p:grpSpPr>
          <a:xfrm>
            <a:off x="5779671" y="4603189"/>
            <a:ext cx="2374374" cy="1569856"/>
            <a:chOff x="5779671" y="4603189"/>
            <a:chExt cx="2374374" cy="1569856"/>
          </a:xfrm>
        </p:grpSpPr>
        <p:pic>
          <p:nvPicPr>
            <p:cNvPr id="238" name="Picture 237" descr="A diagram of a volcano&#10;&#10;Description automatically generated">
              <a:extLst>
                <a:ext uri="{FF2B5EF4-FFF2-40B4-BE49-F238E27FC236}">
                  <a16:creationId xmlns:a16="http://schemas.microsoft.com/office/drawing/2014/main" id="{D0EFE010-AAD0-4555-673D-D0307EAEC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4985" y="4603189"/>
              <a:ext cx="2309060" cy="1569856"/>
            </a:xfrm>
            <a:prstGeom prst="rect">
              <a:avLst/>
            </a:prstGeom>
          </p:spPr>
        </p:pic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469639B1-5963-4FE8-B755-6DF3604DE6C1}"/>
                </a:ext>
              </a:extLst>
            </p:cNvPr>
            <p:cNvSpPr/>
            <p:nvPr/>
          </p:nvSpPr>
          <p:spPr>
            <a:xfrm>
              <a:off x="5779671" y="5257230"/>
              <a:ext cx="338101" cy="425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7460359-9A01-E5A0-E2B9-6E48A54007DD}"/>
              </a:ext>
            </a:extLst>
          </p:cNvPr>
          <p:cNvGrpSpPr/>
          <p:nvPr/>
        </p:nvGrpSpPr>
        <p:grpSpPr>
          <a:xfrm>
            <a:off x="9395459" y="5445853"/>
            <a:ext cx="1184153" cy="1107949"/>
            <a:chOff x="9491069" y="5364963"/>
            <a:chExt cx="1184153" cy="1107949"/>
          </a:xfrm>
        </p:grpSpPr>
        <p:pic>
          <p:nvPicPr>
            <p:cNvPr id="242" name="Picture 241" descr="A purple and black cartoon&#10;&#10;Description automatically generated">
              <a:extLst>
                <a:ext uri="{FF2B5EF4-FFF2-40B4-BE49-F238E27FC236}">
                  <a16:creationId xmlns:a16="http://schemas.microsoft.com/office/drawing/2014/main" id="{2AA9C6A7-DA27-AEC1-8F55-22C2B1009A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83"/>
            <a:stretch/>
          </p:blipFill>
          <p:spPr>
            <a:xfrm rot="19142995">
              <a:off x="9687362" y="5364963"/>
              <a:ext cx="805043" cy="899592"/>
            </a:xfrm>
            <a:prstGeom prst="rect">
              <a:avLst/>
            </a:prstGeom>
          </p:spPr>
        </p:pic>
        <p:pic>
          <p:nvPicPr>
            <p:cNvPr id="244" name="Picture 243">
              <a:extLst>
                <a:ext uri="{FF2B5EF4-FFF2-40B4-BE49-F238E27FC236}">
                  <a16:creationId xmlns:a16="http://schemas.microsoft.com/office/drawing/2014/main" id="{C23252B7-CF85-3989-1AB3-71DF98414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1069" y="6139197"/>
              <a:ext cx="1184153" cy="333715"/>
            </a:xfrm>
            <a:prstGeom prst="rect">
              <a:avLst/>
            </a:prstGeom>
          </p:spPr>
        </p:pic>
      </p:grpSp>
      <p:pic>
        <p:nvPicPr>
          <p:cNvPr id="3" name="Picture 2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AAA827FF-1C61-BC25-FB44-080813CDA9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27" t="-4334" r="2043" b="4334"/>
          <a:stretch/>
        </p:blipFill>
        <p:spPr>
          <a:xfrm>
            <a:off x="10342455" y="4557213"/>
            <a:ext cx="1522088" cy="888640"/>
          </a:xfrm>
          <a:prstGeom prst="rect">
            <a:avLst/>
          </a:prstGeom>
        </p:spPr>
      </p:pic>
      <p:pic>
        <p:nvPicPr>
          <p:cNvPr id="7" name="Picture 6" descr="A diagram of a protein&#10;&#10;Description automatically generated">
            <a:extLst>
              <a:ext uri="{FF2B5EF4-FFF2-40B4-BE49-F238E27FC236}">
                <a16:creationId xmlns:a16="http://schemas.microsoft.com/office/drawing/2014/main" id="{70E90727-00A0-B308-36A7-ED162ECAC1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7" y="3497367"/>
            <a:ext cx="5049484" cy="3169800"/>
          </a:xfrm>
          <a:prstGeom prst="rect">
            <a:avLst/>
          </a:prstGeom>
        </p:spPr>
      </p:pic>
      <p:pic>
        <p:nvPicPr>
          <p:cNvPr id="10" name="Picture 9" descr="A diagram of a cell culture&#10;&#10;Description automatically generated with medium confidence">
            <a:extLst>
              <a:ext uri="{FF2B5EF4-FFF2-40B4-BE49-F238E27FC236}">
                <a16:creationId xmlns:a16="http://schemas.microsoft.com/office/drawing/2014/main" id="{9BA438C8-80E1-516F-3125-540C2646713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52" t="5695" r="65461" b="55604"/>
          <a:stretch/>
        </p:blipFill>
        <p:spPr>
          <a:xfrm>
            <a:off x="5544502" y="4208024"/>
            <a:ext cx="330767" cy="252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58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4DE36-8AA9-DB47-987B-15C3EE363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5135" y="145499"/>
            <a:ext cx="8921730" cy="1325563"/>
          </a:xfrm>
        </p:spPr>
        <p:txBody>
          <a:bodyPr>
            <a:normAutofit/>
          </a:bodyPr>
          <a:lstStyle/>
          <a:p>
            <a:r>
              <a:rPr lang="it-IT" dirty="0" err="1"/>
              <a:t>Nanobodies</a:t>
            </a:r>
            <a:r>
              <a:rPr lang="it-IT" dirty="0"/>
              <a:t>: </a:t>
            </a:r>
            <a:r>
              <a:rPr lang="it-IT" dirty="0" err="1"/>
              <a:t>immunological</a:t>
            </a:r>
            <a:r>
              <a:rPr lang="it-IT" dirty="0"/>
              <a:t> </a:t>
            </a:r>
            <a:r>
              <a:rPr lang="it-IT" dirty="0" err="1"/>
              <a:t>oddities</a:t>
            </a:r>
            <a:endParaRPr lang="en-GB" dirty="0"/>
          </a:p>
        </p:txBody>
      </p:sp>
      <p:pic>
        <p:nvPicPr>
          <p:cNvPr id="5" name="Content Placeholder 4" descr="A diagram of a dna molecule&#10;&#10;Description automatically generated with medium confidence">
            <a:extLst>
              <a:ext uri="{FF2B5EF4-FFF2-40B4-BE49-F238E27FC236}">
                <a16:creationId xmlns:a16="http://schemas.microsoft.com/office/drawing/2014/main" id="{CC3FAC40-558E-7662-4E7A-9C2E2D7755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245" y="1342369"/>
            <a:ext cx="8649672" cy="4778511"/>
          </a:xfrm>
        </p:spPr>
      </p:pic>
    </p:spTree>
    <p:extLst>
      <p:ext uri="{BB962C8B-B14F-4D97-AF65-F5344CB8AC3E}">
        <p14:creationId xmlns:p14="http://schemas.microsoft.com/office/powerpoint/2010/main" val="1867056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DB8716B-04F6-E3CB-8797-B33309CB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735" y="300615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GEARs</a:t>
            </a:r>
            <a:r>
              <a:rPr lang="it-IT" sz="2600" b="1" dirty="0"/>
              <a:t> </a:t>
            </a:r>
            <a:r>
              <a:rPr lang="it-IT" sz="2600" b="1" dirty="0" err="1"/>
              <a:t>is</a:t>
            </a:r>
            <a:r>
              <a:rPr lang="it-IT" sz="2600" b="1" dirty="0"/>
              <a:t> </a:t>
            </a:r>
            <a:r>
              <a:rPr lang="it-IT" sz="2600" b="1" dirty="0" err="1"/>
              <a:t>functional</a:t>
            </a:r>
            <a:r>
              <a:rPr lang="it-IT" sz="2600" b="1" dirty="0"/>
              <a:t> and non-</a:t>
            </a:r>
            <a:r>
              <a:rPr lang="it-IT" sz="2600" b="1" dirty="0" err="1"/>
              <a:t>toxic</a:t>
            </a:r>
            <a:r>
              <a:rPr lang="it-IT" sz="2600" b="1" dirty="0"/>
              <a:t> in vivo </a:t>
            </a:r>
            <a:r>
              <a:rPr lang="it-IT" sz="2600" b="1" dirty="0" err="1"/>
              <a:t>against</a:t>
            </a:r>
            <a:r>
              <a:rPr lang="it-IT" sz="2600" b="1" dirty="0"/>
              <a:t> </a:t>
            </a:r>
            <a:r>
              <a:rPr lang="it-IT" sz="2600" b="1" dirty="0" err="1"/>
              <a:t>exogenous</a:t>
            </a:r>
            <a:r>
              <a:rPr lang="it-IT" sz="2600" b="1" dirty="0"/>
              <a:t> </a:t>
            </a:r>
            <a:r>
              <a:rPr lang="it-IT" sz="2600" b="1" dirty="0" err="1"/>
              <a:t>protein</a:t>
            </a:r>
            <a:r>
              <a:rPr lang="it-IT" sz="2600" b="1" dirty="0"/>
              <a:t> target</a:t>
            </a:r>
            <a:endParaRPr lang="en-US" sz="2600" b="1" dirty="0"/>
          </a:p>
        </p:txBody>
      </p:sp>
      <p:pic>
        <p:nvPicPr>
          <p:cNvPr id="21" name="Picture 20" descr="Diagram of a cell division&#10;&#10;Description automatically generated">
            <a:extLst>
              <a:ext uri="{FF2B5EF4-FFF2-40B4-BE49-F238E27FC236}">
                <a16:creationId xmlns:a16="http://schemas.microsoft.com/office/drawing/2014/main" id="{F1C9A7F0-152C-3C16-C063-63A1A8193B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4"/>
          <a:stretch/>
        </p:blipFill>
        <p:spPr>
          <a:xfrm>
            <a:off x="2077511" y="3505412"/>
            <a:ext cx="3509803" cy="3215661"/>
          </a:xfrm>
          <a:prstGeom prst="rect">
            <a:avLst/>
          </a:prstGeom>
        </p:spPr>
      </p:pic>
      <p:pic>
        <p:nvPicPr>
          <p:cNvPr id="23" name="Picture 22" descr="A chart of different types of cells&#10;&#10;Description automatically generated with medium confidence">
            <a:extLst>
              <a:ext uri="{FF2B5EF4-FFF2-40B4-BE49-F238E27FC236}">
                <a16:creationId xmlns:a16="http://schemas.microsoft.com/office/drawing/2014/main" id="{26897A51-97D0-715D-BC75-DB462C1395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37"/>
          <a:stretch/>
        </p:blipFill>
        <p:spPr>
          <a:xfrm>
            <a:off x="1429260" y="914041"/>
            <a:ext cx="4440516" cy="2412323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FB46953-0402-EAF3-DCA3-123EA4120579}"/>
              </a:ext>
            </a:extLst>
          </p:cNvPr>
          <p:cNvGrpSpPr/>
          <p:nvPr/>
        </p:nvGrpSpPr>
        <p:grpSpPr>
          <a:xfrm>
            <a:off x="6456784" y="1293149"/>
            <a:ext cx="4779600" cy="4271701"/>
            <a:chOff x="764369" y="2334373"/>
            <a:chExt cx="4529161" cy="409500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673A044-827D-170F-F0BE-B487397EA277}"/>
                </a:ext>
              </a:extLst>
            </p:cNvPr>
            <p:cNvGrpSpPr/>
            <p:nvPr/>
          </p:nvGrpSpPr>
          <p:grpSpPr>
            <a:xfrm>
              <a:off x="764369" y="2334373"/>
              <a:ext cx="4529161" cy="4095002"/>
              <a:chOff x="750295" y="2334374"/>
              <a:chExt cx="4529161" cy="4095002"/>
            </a:xfrm>
          </p:grpSpPr>
          <p:pic>
            <p:nvPicPr>
              <p:cNvPr id="28" name="Picture 27" descr="Diagram of a diagram showing different stages of an embryo&#10;&#10;Description automatically generated">
                <a:extLst>
                  <a:ext uri="{FF2B5EF4-FFF2-40B4-BE49-F238E27FC236}">
                    <a16:creationId xmlns:a16="http://schemas.microsoft.com/office/drawing/2014/main" id="{31AE31F0-B06B-C7DF-5CE4-AEA5509B80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14" t="52190" r="-342" b="6813"/>
              <a:stretch/>
            </p:blipFill>
            <p:spPr>
              <a:xfrm>
                <a:off x="3125755" y="4626653"/>
                <a:ext cx="2153701" cy="1802723"/>
              </a:xfrm>
              <a:prstGeom prst="rect">
                <a:avLst/>
              </a:prstGeom>
            </p:spPr>
          </p:pic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0803950B-BE05-64FB-BB3F-3E0D100CA131}"/>
                  </a:ext>
                </a:extLst>
              </p:cNvPr>
              <p:cNvGrpSpPr/>
              <p:nvPr/>
            </p:nvGrpSpPr>
            <p:grpSpPr>
              <a:xfrm>
                <a:off x="750295" y="2334374"/>
                <a:ext cx="3102567" cy="4095002"/>
                <a:chOff x="750295" y="2334374"/>
                <a:chExt cx="3102567" cy="4095002"/>
              </a:xfrm>
            </p:grpSpPr>
            <p:pic>
              <p:nvPicPr>
                <p:cNvPr id="25" name="Picture 24" descr="Diagram of a diagram showing different stages of an embryo&#10;&#10;Description automatically generated">
                  <a:extLst>
                    <a:ext uri="{FF2B5EF4-FFF2-40B4-BE49-F238E27FC236}">
                      <a16:creationId xmlns:a16="http://schemas.microsoft.com/office/drawing/2014/main" id="{B4DE3D43-8D98-9CF8-0183-865C4D7186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4104" b="6871"/>
                <a:stretch/>
              </p:blipFill>
              <p:spPr>
                <a:xfrm>
                  <a:off x="750295" y="2334374"/>
                  <a:ext cx="2278655" cy="4095002"/>
                </a:xfrm>
                <a:prstGeom prst="rect">
                  <a:avLst/>
                </a:prstGeom>
              </p:spPr>
            </p:pic>
            <p:pic>
              <p:nvPicPr>
                <p:cNvPr id="26" name="Picture 25" descr="Diagram of a diagram showing different stages of an embryo&#10;&#10;Description automatically generated">
                  <a:extLst>
                    <a:ext uri="{FF2B5EF4-FFF2-40B4-BE49-F238E27FC236}">
                      <a16:creationId xmlns:a16="http://schemas.microsoft.com/office/drawing/2014/main" id="{2545F524-8AAE-FCEF-72DC-28D89FFA7D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199" t="10381" r="25842" b="44346"/>
                <a:stretch/>
              </p:blipFill>
              <p:spPr>
                <a:xfrm>
                  <a:off x="2205037" y="2819400"/>
                  <a:ext cx="1647825" cy="1990726"/>
                </a:xfrm>
                <a:prstGeom prst="rect">
                  <a:avLst/>
                </a:prstGeom>
              </p:spPr>
            </p:pic>
          </p:grp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E41CDE6-6A80-E1B5-7E8A-DD35BA438D28}"/>
                </a:ext>
              </a:extLst>
            </p:cNvPr>
            <p:cNvSpPr/>
            <p:nvPr/>
          </p:nvSpPr>
          <p:spPr>
            <a:xfrm>
              <a:off x="3028950" y="5262465"/>
              <a:ext cx="278752" cy="578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4235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DB8716B-04F6-E3CB-8797-B33309CB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07" y="345840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GEARs</a:t>
            </a:r>
            <a:r>
              <a:rPr lang="it-IT" sz="2600" b="1" dirty="0"/>
              <a:t> binders are </a:t>
            </a:r>
            <a:r>
              <a:rPr lang="it-IT" sz="2600" b="1" dirty="0" err="1"/>
              <a:t>functional</a:t>
            </a:r>
            <a:r>
              <a:rPr lang="it-IT" sz="2600" b="1" dirty="0"/>
              <a:t> and non-</a:t>
            </a:r>
            <a:r>
              <a:rPr lang="it-IT" sz="2600" b="1" dirty="0" err="1"/>
              <a:t>toxic</a:t>
            </a:r>
            <a:r>
              <a:rPr lang="it-IT" sz="2600" b="1" dirty="0"/>
              <a:t> in vivo</a:t>
            </a:r>
            <a:endParaRPr lang="en-US" sz="2600" b="1" dirty="0"/>
          </a:p>
        </p:txBody>
      </p:sp>
      <p:pic>
        <p:nvPicPr>
          <p:cNvPr id="21" name="Picture 20" descr="Diagram of a cell division&#10;&#10;Description automatically generated">
            <a:extLst>
              <a:ext uri="{FF2B5EF4-FFF2-40B4-BE49-F238E27FC236}">
                <a16:creationId xmlns:a16="http://schemas.microsoft.com/office/drawing/2014/main" id="{F1C9A7F0-152C-3C16-C063-63A1A8193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57" y="1060810"/>
            <a:ext cx="3120498" cy="31467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69BB4F-B425-250D-A453-0B8B31BE0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6" y="1060810"/>
            <a:ext cx="7772631" cy="4920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797259-1CF2-7303-0A4D-01A0997564FB}"/>
              </a:ext>
            </a:extLst>
          </p:cNvPr>
          <p:cNvSpPr txBox="1"/>
          <p:nvPr/>
        </p:nvSpPr>
        <p:spPr>
          <a:xfrm>
            <a:off x="8079134" y="4391595"/>
            <a:ext cx="39946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binders recognize their targets (</a:t>
            </a:r>
            <a:r>
              <a:rPr lang="en-US" dirty="0" err="1"/>
              <a:t>NbALFA</a:t>
            </a:r>
            <a:r>
              <a:rPr lang="en-US" dirty="0"/>
              <a:t> most robust)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Binders are not excluded from cell compartments (diffuse w/o tag)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Binders fold properly in the cytoplasm at 28°C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phenotype upon binders expression -&gt; non-toxic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958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69BB4F-B425-250D-A453-0B8B31BE0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96" y="1060810"/>
            <a:ext cx="7772631" cy="4920897"/>
          </a:xfrm>
          <a:prstGeom prst="rect">
            <a:avLst/>
          </a:prstGeom>
        </p:spPr>
      </p:pic>
      <p:pic>
        <p:nvPicPr>
          <p:cNvPr id="2" name="Picture 1" descr="A collage of images of a cell&#10;&#10;Description automatically generated">
            <a:extLst>
              <a:ext uri="{FF2B5EF4-FFF2-40B4-BE49-F238E27FC236}">
                <a16:creationId xmlns:a16="http://schemas.microsoft.com/office/drawing/2014/main" id="{D51DF281-D736-201D-31A6-04B5CB267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636" y="1011504"/>
            <a:ext cx="3477766" cy="34405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BA07E6-EC67-DF3C-6DD4-F1C9FFBB9505}"/>
              </a:ext>
            </a:extLst>
          </p:cNvPr>
          <p:cNvSpPr txBox="1"/>
          <p:nvPr/>
        </p:nvSpPr>
        <p:spPr>
          <a:xfrm>
            <a:off x="8124825" y="4452076"/>
            <a:ext cx="4067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MZnanog</a:t>
            </a:r>
            <a:r>
              <a:rPr lang="en-US" dirty="0"/>
              <a:t> mutant fish arrest growth after gastrulation (B)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Development was rescued by exogenous tagged </a:t>
            </a:r>
            <a:r>
              <a:rPr lang="en-US" dirty="0" err="1"/>
              <a:t>nanog</a:t>
            </a:r>
            <a:r>
              <a:rPr lang="en-US" dirty="0"/>
              <a:t> -&gt; tagged protein retain functionality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toxic effects upon binders expression nor protein tagging (rescue </a:t>
            </a:r>
            <a:r>
              <a:rPr lang="en-US" dirty="0" err="1"/>
              <a:t>MZnanog</a:t>
            </a:r>
            <a:r>
              <a:rPr lang="en-US" dirty="0"/>
              <a:t> mutant)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785DB5C-F14F-EC6E-B8AA-01EE12BE9FEE}"/>
              </a:ext>
            </a:extLst>
          </p:cNvPr>
          <p:cNvSpPr txBox="1">
            <a:spLocks/>
          </p:cNvSpPr>
          <p:nvPr/>
        </p:nvSpPr>
        <p:spPr>
          <a:xfrm>
            <a:off x="956207" y="345840"/>
            <a:ext cx="10515600" cy="434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600" b="1"/>
              <a:t>GEARs binders are functional and non-toxic in vivo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330845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785DB5C-F14F-EC6E-B8AA-01EE12BE9FEE}"/>
              </a:ext>
            </a:extLst>
          </p:cNvPr>
          <p:cNvSpPr txBox="1">
            <a:spLocks/>
          </p:cNvSpPr>
          <p:nvPr/>
        </p:nvSpPr>
        <p:spPr>
          <a:xfrm>
            <a:off x="956207" y="345840"/>
            <a:ext cx="10515600" cy="434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600" b="1" dirty="0" err="1"/>
              <a:t>GEARs</a:t>
            </a:r>
            <a:r>
              <a:rPr lang="it-IT" sz="2600" b="1" dirty="0"/>
              <a:t> binders can </a:t>
            </a:r>
            <a:r>
              <a:rPr lang="it-IT" sz="2600" b="1" dirty="0" err="1"/>
              <a:t>detect</a:t>
            </a:r>
            <a:r>
              <a:rPr lang="it-IT" sz="2600" b="1" dirty="0"/>
              <a:t> </a:t>
            </a:r>
            <a:r>
              <a:rPr lang="it-IT" sz="2600" b="1" dirty="0" err="1"/>
              <a:t>endogenous</a:t>
            </a:r>
            <a:r>
              <a:rPr lang="it-IT" sz="2600" b="1" dirty="0"/>
              <a:t> </a:t>
            </a:r>
            <a:r>
              <a:rPr lang="it-IT" sz="2600" b="1" dirty="0" err="1"/>
              <a:t>proteins</a:t>
            </a:r>
            <a:endParaRPr lang="en-US" sz="2600" b="1" dirty="0"/>
          </a:p>
        </p:txBody>
      </p:sp>
      <p:pic>
        <p:nvPicPr>
          <p:cNvPr id="5" name="Picture 4" descr="Diagram of a cell division&#10;&#10;Description automatically generated">
            <a:extLst>
              <a:ext uri="{FF2B5EF4-FFF2-40B4-BE49-F238E27FC236}">
                <a16:creationId xmlns:a16="http://schemas.microsoft.com/office/drawing/2014/main" id="{CCDEC6D5-4772-3C0D-3C4F-4CEDCFF43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/>
          <a:stretch/>
        </p:blipFill>
        <p:spPr>
          <a:xfrm>
            <a:off x="1228985" y="3528597"/>
            <a:ext cx="3730268" cy="3337504"/>
          </a:xfrm>
          <a:prstGeom prst="rect">
            <a:avLst/>
          </a:prstGeom>
        </p:spPr>
      </p:pic>
      <p:pic>
        <p:nvPicPr>
          <p:cNvPr id="15" name="Picture 14" descr="A collage of cells with different colors&#10;&#10;Description automatically generated">
            <a:extLst>
              <a:ext uri="{FF2B5EF4-FFF2-40B4-BE49-F238E27FC236}">
                <a16:creationId xmlns:a16="http://schemas.microsoft.com/office/drawing/2014/main" id="{FB12A175-9E2E-CE9D-DE41-851B57C622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41011"/>
            <a:ext cx="5967102" cy="6010978"/>
          </a:xfrm>
          <a:prstGeom prst="rect">
            <a:avLst/>
          </a:prstGeom>
        </p:spPr>
      </p:pic>
      <p:pic>
        <p:nvPicPr>
          <p:cNvPr id="18" name="Picture 17" descr="A diagram of a protein&#10;&#10;Description automatically generated">
            <a:extLst>
              <a:ext uri="{FF2B5EF4-FFF2-40B4-BE49-F238E27FC236}">
                <a16:creationId xmlns:a16="http://schemas.microsoft.com/office/drawing/2014/main" id="{E5C6B538-9857-FC5B-4D89-C35B2CB122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2" t="-2158" r="-1"/>
          <a:stretch/>
        </p:blipFill>
        <p:spPr>
          <a:xfrm>
            <a:off x="956207" y="854272"/>
            <a:ext cx="4112048" cy="260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29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CC1C4D8-F442-66A6-1D4A-DBBDF62E1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07" y="345840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GEARs</a:t>
            </a:r>
            <a:r>
              <a:rPr lang="it-IT" sz="2600" b="1" dirty="0"/>
              <a:t> binders are versatile and can be </a:t>
            </a:r>
            <a:r>
              <a:rPr lang="it-IT" sz="2600" b="1" dirty="0" err="1"/>
              <a:t>fused</a:t>
            </a:r>
            <a:r>
              <a:rPr lang="it-IT" sz="2600" b="1" dirty="0"/>
              <a:t> with </a:t>
            </a:r>
            <a:r>
              <a:rPr lang="it-IT" sz="2600" b="1" dirty="0" err="1"/>
              <a:t>different</a:t>
            </a:r>
            <a:r>
              <a:rPr lang="it-IT" sz="2600" b="1" dirty="0"/>
              <a:t> </a:t>
            </a:r>
            <a:r>
              <a:rPr lang="it-IT" sz="2600" b="1" dirty="0" err="1"/>
              <a:t>effector</a:t>
            </a:r>
            <a:r>
              <a:rPr lang="it-IT" sz="2600" b="1" dirty="0"/>
              <a:t> domains</a:t>
            </a:r>
            <a:endParaRPr lang="en-US" sz="2600" b="1" dirty="0"/>
          </a:p>
        </p:txBody>
      </p:sp>
      <p:pic>
        <p:nvPicPr>
          <p:cNvPr id="9" name="Picture 8" descr="A collage of images of different colors&#10;&#10;Description automatically generated">
            <a:extLst>
              <a:ext uri="{FF2B5EF4-FFF2-40B4-BE49-F238E27FC236}">
                <a16:creationId xmlns:a16="http://schemas.microsoft.com/office/drawing/2014/main" id="{B2819E37-1C22-403D-D2EB-B614E7C486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"/>
          <a:stretch/>
        </p:blipFill>
        <p:spPr>
          <a:xfrm>
            <a:off x="718555" y="1028700"/>
            <a:ext cx="6682759" cy="53882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FBB4AB7-5B45-E8FD-74C4-7592345E7239}"/>
              </a:ext>
            </a:extLst>
          </p:cNvPr>
          <p:cNvGrpSpPr/>
          <p:nvPr/>
        </p:nvGrpSpPr>
        <p:grpSpPr>
          <a:xfrm>
            <a:off x="7886699" y="1028700"/>
            <a:ext cx="3514726" cy="3177713"/>
            <a:chOff x="764369" y="2334373"/>
            <a:chExt cx="4529161" cy="409500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8B4958D-2DC5-22A0-0C2F-39B5DFAD0D08}"/>
                </a:ext>
              </a:extLst>
            </p:cNvPr>
            <p:cNvGrpSpPr/>
            <p:nvPr/>
          </p:nvGrpSpPr>
          <p:grpSpPr>
            <a:xfrm>
              <a:off x="764369" y="2334373"/>
              <a:ext cx="4529161" cy="4095002"/>
              <a:chOff x="750295" y="2334374"/>
              <a:chExt cx="4529161" cy="4095002"/>
            </a:xfrm>
          </p:grpSpPr>
          <p:pic>
            <p:nvPicPr>
              <p:cNvPr id="13" name="Picture 12" descr="Diagram of a diagram showing different stages of an embryo&#10;&#10;Description automatically generated">
                <a:extLst>
                  <a:ext uri="{FF2B5EF4-FFF2-40B4-BE49-F238E27FC236}">
                    <a16:creationId xmlns:a16="http://schemas.microsoft.com/office/drawing/2014/main" id="{79842CD0-4EA9-9F34-2474-163F4DA3D1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14" t="52190" r="-342" b="6813"/>
              <a:stretch/>
            </p:blipFill>
            <p:spPr>
              <a:xfrm>
                <a:off x="3125755" y="4626653"/>
                <a:ext cx="2153701" cy="1802723"/>
              </a:xfrm>
              <a:prstGeom prst="rect">
                <a:avLst/>
              </a:prstGeom>
            </p:spPr>
          </p:pic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CA293413-17D3-E9CA-2F6D-34CC85364C5A}"/>
                  </a:ext>
                </a:extLst>
              </p:cNvPr>
              <p:cNvGrpSpPr/>
              <p:nvPr/>
            </p:nvGrpSpPr>
            <p:grpSpPr>
              <a:xfrm>
                <a:off x="750295" y="2334374"/>
                <a:ext cx="3102567" cy="4095002"/>
                <a:chOff x="750295" y="2334374"/>
                <a:chExt cx="3102567" cy="4095002"/>
              </a:xfrm>
            </p:grpSpPr>
            <p:pic>
              <p:nvPicPr>
                <p:cNvPr id="16" name="Picture 15" descr="Diagram of a diagram showing different stages of an embryo&#10;&#10;Description automatically generated">
                  <a:extLst>
                    <a:ext uri="{FF2B5EF4-FFF2-40B4-BE49-F238E27FC236}">
                      <a16:creationId xmlns:a16="http://schemas.microsoft.com/office/drawing/2014/main" id="{BCD844D5-F5BF-6665-17EE-E607BE2761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4104" b="6871"/>
                <a:stretch/>
              </p:blipFill>
              <p:spPr>
                <a:xfrm>
                  <a:off x="750295" y="2334374"/>
                  <a:ext cx="2278655" cy="4095002"/>
                </a:xfrm>
                <a:prstGeom prst="rect">
                  <a:avLst/>
                </a:prstGeom>
              </p:spPr>
            </p:pic>
            <p:pic>
              <p:nvPicPr>
                <p:cNvPr id="17" name="Picture 16" descr="Diagram of a diagram showing different stages of an embryo&#10;&#10;Description automatically generated">
                  <a:extLst>
                    <a:ext uri="{FF2B5EF4-FFF2-40B4-BE49-F238E27FC236}">
                      <a16:creationId xmlns:a16="http://schemas.microsoft.com/office/drawing/2014/main" id="{3BC8045B-E848-A89B-7A6D-0D4710AA31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199" t="10381" r="25842" b="44346"/>
                <a:stretch/>
              </p:blipFill>
              <p:spPr>
                <a:xfrm>
                  <a:off x="2205037" y="2819400"/>
                  <a:ext cx="1647825" cy="1990726"/>
                </a:xfrm>
                <a:prstGeom prst="rect">
                  <a:avLst/>
                </a:prstGeom>
              </p:spPr>
            </p:pic>
          </p:grp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D760416-44B8-1407-D1A2-0BC151AFE209}"/>
                </a:ext>
              </a:extLst>
            </p:cNvPr>
            <p:cNvSpPr/>
            <p:nvPr/>
          </p:nvSpPr>
          <p:spPr>
            <a:xfrm>
              <a:off x="3028950" y="5262465"/>
              <a:ext cx="278752" cy="578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3B2757F-3E5F-F375-5F60-1A6AEFB9A8BA}"/>
              </a:ext>
            </a:extLst>
          </p:cNvPr>
          <p:cNvSpPr txBox="1"/>
          <p:nvPr/>
        </p:nvSpPr>
        <p:spPr>
          <a:xfrm>
            <a:off x="7669630" y="4352303"/>
            <a:ext cx="43814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HaloTag</a:t>
            </a:r>
            <a:r>
              <a:rPr lang="en-US" dirty="0"/>
              <a:t> protein is a modified bacteria haloalkane dehalogenase able to covalently bind synthetic </a:t>
            </a:r>
            <a:r>
              <a:rPr lang="en-US" dirty="0" err="1"/>
              <a:t>HaloTag</a:t>
            </a:r>
            <a:r>
              <a:rPr lang="en-US" dirty="0"/>
              <a:t> ligands containing a chloroalkane linker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HaloTag</a:t>
            </a:r>
            <a:r>
              <a:rPr lang="en-US" dirty="0"/>
              <a:t> </a:t>
            </a:r>
            <a:r>
              <a:rPr lang="en-US" dirty="0" err="1"/>
              <a:t>ligans</a:t>
            </a:r>
            <a:r>
              <a:rPr lang="en-US" dirty="0"/>
              <a:t> can be fused with </a:t>
            </a:r>
            <a:r>
              <a:rPr lang="en-US" dirty="0" err="1"/>
              <a:t>fluo</a:t>
            </a:r>
            <a:r>
              <a:rPr lang="en-US" dirty="0"/>
              <a:t> proteins for pulse-and-chase exp, immobilized to surfaces for protein isolation and pull-down assays,…</a:t>
            </a:r>
          </a:p>
        </p:txBody>
      </p:sp>
    </p:spTree>
    <p:extLst>
      <p:ext uri="{BB962C8B-B14F-4D97-AF65-F5344CB8AC3E}">
        <p14:creationId xmlns:p14="http://schemas.microsoft.com/office/powerpoint/2010/main" val="22059734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CC1C4D8-F442-66A6-1D4A-DBBDF62E1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07" y="345840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GEARs</a:t>
            </a:r>
            <a:r>
              <a:rPr lang="it-IT" sz="2600" b="1" dirty="0"/>
              <a:t> binders are versatile and can be </a:t>
            </a:r>
            <a:r>
              <a:rPr lang="it-IT" sz="2600" b="1" dirty="0" err="1"/>
              <a:t>used</a:t>
            </a:r>
            <a:r>
              <a:rPr lang="it-IT" sz="2600" b="1" dirty="0"/>
              <a:t> for </a:t>
            </a:r>
            <a:r>
              <a:rPr lang="it-IT" sz="2600" b="1" dirty="0" err="1"/>
              <a:t>targeted</a:t>
            </a:r>
            <a:r>
              <a:rPr lang="it-IT" sz="2600" b="1" dirty="0"/>
              <a:t> </a:t>
            </a:r>
            <a:r>
              <a:rPr lang="it-IT" sz="2600" b="1" dirty="0" err="1"/>
              <a:t>protein</a:t>
            </a:r>
            <a:r>
              <a:rPr lang="it-IT" sz="2600" b="1" dirty="0"/>
              <a:t> </a:t>
            </a:r>
            <a:r>
              <a:rPr lang="it-IT" sz="2600" b="1" dirty="0" err="1"/>
              <a:t>degradation</a:t>
            </a:r>
            <a:r>
              <a:rPr lang="it-IT" sz="2600" b="1" dirty="0"/>
              <a:t> in vivo</a:t>
            </a:r>
            <a:endParaRPr lang="en-US" sz="2600" b="1" dirty="0"/>
          </a:p>
        </p:txBody>
      </p:sp>
      <p:pic>
        <p:nvPicPr>
          <p:cNvPr id="3" name="Picture 2" descr="A diagram of a cell culture&#10;&#10;Description automatically generated with medium confidence">
            <a:extLst>
              <a:ext uri="{FF2B5EF4-FFF2-40B4-BE49-F238E27FC236}">
                <a16:creationId xmlns:a16="http://schemas.microsoft.com/office/drawing/2014/main" id="{B440A78E-E55D-7994-A5C3-79CDCC5607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46" b="57079"/>
          <a:stretch/>
        </p:blipFill>
        <p:spPr>
          <a:xfrm>
            <a:off x="142979" y="1082262"/>
            <a:ext cx="8059858" cy="2715720"/>
          </a:xfrm>
          <a:prstGeom prst="rect">
            <a:avLst/>
          </a:prstGeom>
        </p:spPr>
      </p:pic>
      <p:pic>
        <p:nvPicPr>
          <p:cNvPr id="6" name="Picture 5" descr="A collage of images of different cells&#10;&#10;Description automatically generated">
            <a:extLst>
              <a:ext uri="{FF2B5EF4-FFF2-40B4-BE49-F238E27FC236}">
                <a16:creationId xmlns:a16="http://schemas.microsoft.com/office/drawing/2014/main" id="{3CAD6299-7402-AC50-C7E7-3998B1F691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65"/>
          <a:stretch/>
        </p:blipFill>
        <p:spPr>
          <a:xfrm>
            <a:off x="8202837" y="1082262"/>
            <a:ext cx="3989163" cy="4976667"/>
          </a:xfrm>
          <a:prstGeom prst="rect">
            <a:avLst/>
          </a:prstGeom>
        </p:spPr>
      </p:pic>
      <p:pic>
        <p:nvPicPr>
          <p:cNvPr id="4" name="Picture 3" descr="A diagram of a cell culture&#10;&#10;Description automatically generated with medium confidence">
            <a:extLst>
              <a:ext uri="{FF2B5EF4-FFF2-40B4-BE49-F238E27FC236}">
                <a16:creationId xmlns:a16="http://schemas.microsoft.com/office/drawing/2014/main" id="{D92D4F46-D062-0B30-32B0-92484D59E0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45364" r="2705" b="4351"/>
          <a:stretch/>
        </p:blipFill>
        <p:spPr>
          <a:xfrm>
            <a:off x="25608" y="4113589"/>
            <a:ext cx="8412003" cy="23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794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cell culture&#10;&#10;Description automatically generated with medium confidence">
            <a:extLst>
              <a:ext uri="{FF2B5EF4-FFF2-40B4-BE49-F238E27FC236}">
                <a16:creationId xmlns:a16="http://schemas.microsoft.com/office/drawing/2014/main" id="{B440A78E-E55D-7994-A5C3-79CDCC5607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7014" b="57079"/>
          <a:stretch/>
        </p:blipFill>
        <p:spPr>
          <a:xfrm>
            <a:off x="142979" y="1082262"/>
            <a:ext cx="4093119" cy="2715720"/>
          </a:xfrm>
          <a:prstGeom prst="rect">
            <a:avLst/>
          </a:prstGeom>
        </p:spPr>
      </p:pic>
      <p:pic>
        <p:nvPicPr>
          <p:cNvPr id="6" name="Picture 5" descr="A collage of images of different cells&#10;&#10;Description automatically generated">
            <a:extLst>
              <a:ext uri="{FF2B5EF4-FFF2-40B4-BE49-F238E27FC236}">
                <a16:creationId xmlns:a16="http://schemas.microsoft.com/office/drawing/2014/main" id="{3CAD6299-7402-AC50-C7E7-3998B1F691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48" t="2845" r="68" b="3118"/>
          <a:stretch/>
        </p:blipFill>
        <p:spPr>
          <a:xfrm>
            <a:off x="9108632" y="1471962"/>
            <a:ext cx="3007064" cy="4295075"/>
          </a:xfrm>
          <a:prstGeom prst="rect">
            <a:avLst/>
          </a:prstGeom>
        </p:spPr>
      </p:pic>
      <p:pic>
        <p:nvPicPr>
          <p:cNvPr id="2" name="Picture 1" descr="A diagram of a cell culture&#10;&#10;Description automatically generated with medium confidence">
            <a:extLst>
              <a:ext uri="{FF2B5EF4-FFF2-40B4-BE49-F238E27FC236}">
                <a16:creationId xmlns:a16="http://schemas.microsoft.com/office/drawing/2014/main" id="{31A07B9A-A8D6-3257-F04C-585C73F896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1" t="2409" r="2302" b="54670"/>
          <a:stretch/>
        </p:blipFill>
        <p:spPr>
          <a:xfrm>
            <a:off x="142978" y="3796440"/>
            <a:ext cx="4093119" cy="2715720"/>
          </a:xfrm>
          <a:prstGeom prst="rect">
            <a:avLst/>
          </a:prstGeom>
        </p:spPr>
      </p:pic>
      <p:pic>
        <p:nvPicPr>
          <p:cNvPr id="5" name="Picture 4" descr="A collage of images of different cells&#10;&#10;Description automatically generated">
            <a:extLst>
              <a:ext uri="{FF2B5EF4-FFF2-40B4-BE49-F238E27FC236}">
                <a16:creationId xmlns:a16="http://schemas.microsoft.com/office/drawing/2014/main" id="{DEFECC02-6EB7-3206-B03A-AAE52FEB0F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9" t="2845" r="23476" b="3118"/>
          <a:stretch/>
        </p:blipFill>
        <p:spPr>
          <a:xfrm>
            <a:off x="4236097" y="1937539"/>
            <a:ext cx="5042514" cy="353933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FC79A62-0A77-D485-00F2-F069554A524B}"/>
              </a:ext>
            </a:extLst>
          </p:cNvPr>
          <p:cNvSpPr txBox="1">
            <a:spLocks/>
          </p:cNvSpPr>
          <p:nvPr/>
        </p:nvSpPr>
        <p:spPr>
          <a:xfrm>
            <a:off x="956207" y="345840"/>
            <a:ext cx="10515600" cy="434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600" b="1" dirty="0" err="1"/>
              <a:t>GEARs</a:t>
            </a:r>
            <a:r>
              <a:rPr lang="it-IT" sz="2600" b="1" dirty="0"/>
              <a:t> binders are versatile and can be </a:t>
            </a:r>
            <a:r>
              <a:rPr lang="it-IT" sz="2600" b="1" dirty="0" err="1"/>
              <a:t>used</a:t>
            </a:r>
            <a:r>
              <a:rPr lang="it-IT" sz="2600" b="1" dirty="0"/>
              <a:t> for </a:t>
            </a:r>
            <a:r>
              <a:rPr lang="it-IT" sz="2600" b="1" dirty="0" err="1"/>
              <a:t>targeted</a:t>
            </a:r>
            <a:r>
              <a:rPr lang="it-IT" sz="2600" b="1" dirty="0"/>
              <a:t> </a:t>
            </a:r>
            <a:r>
              <a:rPr lang="it-IT" sz="2600" b="1" dirty="0" err="1"/>
              <a:t>protein</a:t>
            </a:r>
            <a:r>
              <a:rPr lang="it-IT" sz="2600" b="1" dirty="0"/>
              <a:t> </a:t>
            </a:r>
            <a:r>
              <a:rPr lang="it-IT" sz="2600" b="1" dirty="0" err="1"/>
              <a:t>degradation</a:t>
            </a:r>
            <a:r>
              <a:rPr lang="it-IT" sz="2600" b="1" dirty="0"/>
              <a:t> in vivo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993322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A0E6B7-0433-0EF2-FB7E-1B8491126B70}"/>
              </a:ext>
            </a:extLst>
          </p:cNvPr>
          <p:cNvSpPr txBox="1">
            <a:spLocks/>
          </p:cNvSpPr>
          <p:nvPr/>
        </p:nvSpPr>
        <p:spPr>
          <a:xfrm>
            <a:off x="956207" y="345840"/>
            <a:ext cx="10515600" cy="434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600" b="1" dirty="0" err="1"/>
              <a:t>GEARs</a:t>
            </a:r>
            <a:r>
              <a:rPr lang="it-IT" sz="2600" b="1" dirty="0"/>
              <a:t> binders can be </a:t>
            </a:r>
            <a:r>
              <a:rPr lang="it-IT" sz="2600" b="1" dirty="0" err="1"/>
              <a:t>used</a:t>
            </a:r>
            <a:r>
              <a:rPr lang="it-IT" sz="2600" b="1" dirty="0"/>
              <a:t> for </a:t>
            </a:r>
            <a:r>
              <a:rPr lang="it-IT" sz="2600" b="1" dirty="0" err="1"/>
              <a:t>degradation</a:t>
            </a:r>
            <a:r>
              <a:rPr lang="it-IT" sz="2600" b="1" dirty="0"/>
              <a:t> of </a:t>
            </a:r>
            <a:r>
              <a:rPr lang="it-IT" sz="2600" b="1" dirty="0" err="1"/>
              <a:t>endogenous</a:t>
            </a:r>
            <a:r>
              <a:rPr lang="it-IT" sz="2600" b="1" dirty="0"/>
              <a:t> </a:t>
            </a:r>
            <a:r>
              <a:rPr lang="it-IT" sz="2600" b="1" dirty="0" err="1"/>
              <a:t>protein</a:t>
            </a:r>
            <a:r>
              <a:rPr lang="it-IT" sz="2600" b="1" dirty="0"/>
              <a:t> in vivo</a:t>
            </a:r>
            <a:endParaRPr lang="en-US" sz="2600" b="1" dirty="0"/>
          </a:p>
        </p:txBody>
      </p:sp>
      <p:pic>
        <p:nvPicPr>
          <p:cNvPr id="16" name="Picture 15" descr="A collage of different images of different cells&#10;&#10;Description automatically generated">
            <a:extLst>
              <a:ext uri="{FF2B5EF4-FFF2-40B4-BE49-F238E27FC236}">
                <a16:creationId xmlns:a16="http://schemas.microsoft.com/office/drawing/2014/main" id="{491908BD-BA67-4D31-BDED-1274AC569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98" y="1028334"/>
            <a:ext cx="4692118" cy="4616958"/>
          </a:xfrm>
          <a:prstGeom prst="rect">
            <a:avLst/>
          </a:prstGeom>
        </p:spPr>
      </p:pic>
      <p:pic>
        <p:nvPicPr>
          <p:cNvPr id="18" name="Picture 17" descr="A close-up of several images of sperm&#10;&#10;Description automatically generated">
            <a:extLst>
              <a:ext uri="{FF2B5EF4-FFF2-40B4-BE49-F238E27FC236}">
                <a16:creationId xmlns:a16="http://schemas.microsoft.com/office/drawing/2014/main" id="{D64CA6E8-3AF5-89F0-70B9-9F0F93DA2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173" y="1279017"/>
            <a:ext cx="3665370" cy="4616958"/>
          </a:xfrm>
          <a:prstGeom prst="rect">
            <a:avLst/>
          </a:prstGeom>
        </p:spPr>
      </p:pic>
      <p:pic>
        <p:nvPicPr>
          <p:cNvPr id="20" name="Picture 19" descr="A close-up of a microscope&#10;&#10;Description automatically generated">
            <a:extLst>
              <a:ext uri="{FF2B5EF4-FFF2-40B4-BE49-F238E27FC236}">
                <a16:creationId xmlns:a16="http://schemas.microsoft.com/office/drawing/2014/main" id="{375646A1-B502-0F07-14CB-52A359E0DD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4"/>
          <a:stretch/>
        </p:blipFill>
        <p:spPr>
          <a:xfrm>
            <a:off x="8791575" y="1120521"/>
            <a:ext cx="3057525" cy="452477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A9A7565-6D66-0BEA-60D3-BDDB4BEF6D9E}"/>
              </a:ext>
            </a:extLst>
          </p:cNvPr>
          <p:cNvSpPr txBox="1"/>
          <p:nvPr/>
        </p:nvSpPr>
        <p:spPr>
          <a:xfrm>
            <a:off x="956207" y="5808679"/>
            <a:ext cx="4324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Injection of </a:t>
            </a:r>
            <a:r>
              <a:rPr lang="en-US" dirty="0" err="1"/>
              <a:t>ALFAgrad</a:t>
            </a:r>
            <a:r>
              <a:rPr lang="en-US" dirty="0"/>
              <a:t> Nb into ALFA-</a:t>
            </a:r>
            <a:r>
              <a:rPr lang="en-US" dirty="0" err="1"/>
              <a:t>nanog</a:t>
            </a:r>
            <a:r>
              <a:rPr lang="en-US" dirty="0"/>
              <a:t> fish recapitulate LOF </a:t>
            </a:r>
            <a:r>
              <a:rPr lang="en-US" dirty="0" err="1"/>
              <a:t>MZnanog</a:t>
            </a:r>
            <a:r>
              <a:rPr lang="en-US" dirty="0"/>
              <a:t> phenotype (arrested epiboly)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B6B526-07FE-1960-3D7E-A9BCA06A6850}"/>
              </a:ext>
            </a:extLst>
          </p:cNvPr>
          <p:cNvSpPr txBox="1"/>
          <p:nvPr/>
        </p:nvSpPr>
        <p:spPr>
          <a:xfrm>
            <a:off x="6911070" y="5808679"/>
            <a:ext cx="4324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Injection of </a:t>
            </a:r>
            <a:r>
              <a:rPr lang="en-US" dirty="0" err="1"/>
              <a:t>ALFAgrad</a:t>
            </a:r>
            <a:r>
              <a:rPr lang="en-US" dirty="0"/>
              <a:t> Nb into ALFA-vangl2 fish recapitulate LOF MZvangl2 phenotype</a:t>
            </a:r>
          </a:p>
          <a:p>
            <a:r>
              <a:rPr lang="en-US" dirty="0"/>
              <a:t>(neural tube defects)</a:t>
            </a:r>
          </a:p>
        </p:txBody>
      </p:sp>
    </p:spTree>
    <p:extLst>
      <p:ext uri="{BB962C8B-B14F-4D97-AF65-F5344CB8AC3E}">
        <p14:creationId xmlns:p14="http://schemas.microsoft.com/office/powerpoint/2010/main" val="1091392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B848-6F25-8686-40B8-D53F4994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225"/>
            <a:ext cx="10515600" cy="6111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300" b="1" dirty="0"/>
              <a:t>Proof-of-concept experiment:</a:t>
            </a:r>
            <a:br>
              <a:rPr lang="en-US" sz="2300" b="1" dirty="0"/>
            </a:br>
            <a:r>
              <a:rPr lang="en-US" sz="2300" b="1" dirty="0"/>
              <a:t>Investigate the behavior of endogenous </a:t>
            </a:r>
            <a:r>
              <a:rPr lang="en-US" sz="2300" b="1" dirty="0" err="1"/>
              <a:t>nanog</a:t>
            </a:r>
            <a:r>
              <a:rPr lang="en-US" sz="2300" b="1" dirty="0"/>
              <a:t> during early zebrafish embryogenesis  </a:t>
            </a:r>
          </a:p>
        </p:txBody>
      </p:sp>
      <p:pic>
        <p:nvPicPr>
          <p:cNvPr id="6" name="Picture 5" descr="A collage of images of different colors&#10;&#10;Description automatically generated">
            <a:extLst>
              <a:ext uri="{FF2B5EF4-FFF2-40B4-BE49-F238E27FC236}">
                <a16:creationId xmlns:a16="http://schemas.microsoft.com/office/drawing/2014/main" id="{CC765C31-B5D7-F3A8-3EA7-51EF60EC85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46"/>
          <a:stretch/>
        </p:blipFill>
        <p:spPr>
          <a:xfrm>
            <a:off x="255609" y="1119168"/>
            <a:ext cx="7623943" cy="5185582"/>
          </a:xfrm>
          <a:prstGeom prst="rect">
            <a:avLst/>
          </a:prstGeom>
        </p:spPr>
      </p:pic>
      <p:pic>
        <p:nvPicPr>
          <p:cNvPr id="12" name="Picture 11" descr="A collage of images of different colors&#10;&#10;Description automatically generated">
            <a:extLst>
              <a:ext uri="{FF2B5EF4-FFF2-40B4-BE49-F238E27FC236}">
                <a16:creationId xmlns:a16="http://schemas.microsoft.com/office/drawing/2014/main" id="{DB7D6AF7-C5EB-5293-6938-95693FA61D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95" t="32300"/>
          <a:stretch/>
        </p:blipFill>
        <p:spPr>
          <a:xfrm>
            <a:off x="8607397" y="1119168"/>
            <a:ext cx="2746403" cy="32242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6A9886-126F-0C3D-7A24-8880810A5599}"/>
              </a:ext>
            </a:extLst>
          </p:cNvPr>
          <p:cNvSpPr txBox="1"/>
          <p:nvPr/>
        </p:nvSpPr>
        <p:spPr>
          <a:xfrm>
            <a:off x="7848601" y="4339868"/>
            <a:ext cx="42330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(H) IF endogenous </a:t>
            </a:r>
            <a:r>
              <a:rPr lang="en-US" dirty="0" err="1"/>
              <a:t>nanog</a:t>
            </a:r>
            <a:r>
              <a:rPr lang="en-US" dirty="0"/>
              <a:t> w/ a-</a:t>
            </a:r>
            <a:r>
              <a:rPr lang="en-US" dirty="0" err="1"/>
              <a:t>nanog</a:t>
            </a:r>
            <a:r>
              <a:rPr lang="en-US" dirty="0"/>
              <a:t> Ab -&gt; no good Ab against </a:t>
            </a:r>
            <a:r>
              <a:rPr lang="en-US" dirty="0" err="1"/>
              <a:t>Zf</a:t>
            </a:r>
            <a:r>
              <a:rPr lang="en-US" dirty="0"/>
              <a:t> </a:t>
            </a:r>
            <a:r>
              <a:rPr lang="en-US" dirty="0" err="1"/>
              <a:t>nanog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(I) IF endogenous ALFA-</a:t>
            </a:r>
            <a:r>
              <a:rPr lang="en-US" dirty="0" err="1"/>
              <a:t>nanog</a:t>
            </a:r>
            <a:r>
              <a:rPr lang="en-US" dirty="0"/>
              <a:t> w/ a-ALFA GEARs 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(J-K) IF exogenous ALFA-</a:t>
            </a:r>
            <a:r>
              <a:rPr lang="en-US" dirty="0" err="1"/>
              <a:t>nanog</a:t>
            </a:r>
            <a:r>
              <a:rPr lang="en-US" dirty="0"/>
              <a:t> (amount inferred by rescue exp) w/ a-ALFA Ab -&gt; GEARs is a more faithful reporter of endogenous protein expression levels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7840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B848-6F25-8686-40B8-D53F4994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225"/>
            <a:ext cx="10515600" cy="6111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300" b="1" dirty="0"/>
              <a:t>Proof-of-concept experiment:</a:t>
            </a:r>
            <a:br>
              <a:rPr lang="en-US" sz="2300" b="1" dirty="0"/>
            </a:br>
            <a:r>
              <a:rPr lang="en-US" sz="2300" b="1" dirty="0"/>
              <a:t>Investigate the behavior of endogenous </a:t>
            </a:r>
            <a:r>
              <a:rPr lang="en-US" sz="2300" b="1" dirty="0" err="1"/>
              <a:t>nanog</a:t>
            </a:r>
            <a:r>
              <a:rPr lang="en-US" sz="2300" b="1" dirty="0"/>
              <a:t> during early zebrafish embryogenesis  </a:t>
            </a:r>
          </a:p>
        </p:txBody>
      </p:sp>
      <p:pic>
        <p:nvPicPr>
          <p:cNvPr id="4" name="Picture 3" descr="A collage of images of a white circle&#10;&#10;Description automatically generated">
            <a:extLst>
              <a:ext uri="{FF2B5EF4-FFF2-40B4-BE49-F238E27FC236}">
                <a16:creationId xmlns:a16="http://schemas.microsoft.com/office/drawing/2014/main" id="{1AB0B060-9075-B89E-71D5-6FCB5054EC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5"/>
          <a:stretch/>
        </p:blipFill>
        <p:spPr>
          <a:xfrm>
            <a:off x="163425" y="3819525"/>
            <a:ext cx="12028575" cy="2715275"/>
          </a:xfrm>
          <a:prstGeom prst="rect">
            <a:avLst/>
          </a:prstGeom>
        </p:spPr>
      </p:pic>
      <p:pic>
        <p:nvPicPr>
          <p:cNvPr id="7" name="Picture 6" descr="Diagram of a diagram showing different stages of an embryo&#10;&#10;Description automatically generated">
            <a:extLst>
              <a:ext uri="{FF2B5EF4-FFF2-40B4-BE49-F238E27FC236}">
                <a16:creationId xmlns:a16="http://schemas.microsoft.com/office/drawing/2014/main" id="{98340652-ABBD-1B55-A75B-4749FFF857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602" y="753368"/>
            <a:ext cx="4132722" cy="2862642"/>
          </a:xfrm>
          <a:prstGeom prst="rect">
            <a:avLst/>
          </a:prstGeom>
        </p:spPr>
      </p:pic>
      <p:pic>
        <p:nvPicPr>
          <p:cNvPr id="9" name="Picture 8" descr="A close-up of a microscope&#10;&#10;Description automatically generated">
            <a:extLst>
              <a:ext uri="{FF2B5EF4-FFF2-40B4-BE49-F238E27FC236}">
                <a16:creationId xmlns:a16="http://schemas.microsoft.com/office/drawing/2014/main" id="{DA811BA0-CA57-C6EB-F4D4-528CE0D1EF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61"/>
          <a:stretch/>
        </p:blipFill>
        <p:spPr>
          <a:xfrm>
            <a:off x="6211894" y="1268853"/>
            <a:ext cx="2697555" cy="1769622"/>
          </a:xfrm>
          <a:prstGeom prst="rect">
            <a:avLst/>
          </a:prstGeom>
        </p:spPr>
      </p:pic>
      <p:pic>
        <p:nvPicPr>
          <p:cNvPr id="10" name="Picture 9" descr="A close-up of a microscope&#10;&#10;Description automatically generated">
            <a:extLst>
              <a:ext uri="{FF2B5EF4-FFF2-40B4-BE49-F238E27FC236}">
                <a16:creationId xmlns:a16="http://schemas.microsoft.com/office/drawing/2014/main" id="{135D282D-4506-41D5-140F-828D943568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" t="49359" r="-1766" b="1602"/>
          <a:stretch/>
        </p:blipFill>
        <p:spPr>
          <a:xfrm>
            <a:off x="8753475" y="1268853"/>
            <a:ext cx="2697555" cy="176962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2BA374-B024-DB73-B278-8359C255BC3C}"/>
              </a:ext>
            </a:extLst>
          </p:cNvPr>
          <p:cNvSpPr/>
          <p:nvPr/>
        </p:nvSpPr>
        <p:spPr>
          <a:xfrm>
            <a:off x="6211894" y="1011678"/>
            <a:ext cx="5239136" cy="22353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55312BE-4304-95B4-AFBE-4641CB62E1C8}"/>
              </a:ext>
            </a:extLst>
          </p:cNvPr>
          <p:cNvCxnSpPr/>
          <p:nvPr/>
        </p:nvCxnSpPr>
        <p:spPr>
          <a:xfrm>
            <a:off x="6211894" y="3247053"/>
            <a:ext cx="3258677" cy="7651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A23E947-4DA3-3271-E658-F3ADA9D9FBC2}"/>
              </a:ext>
            </a:extLst>
          </p:cNvPr>
          <p:cNvCxnSpPr/>
          <p:nvPr/>
        </p:nvCxnSpPr>
        <p:spPr>
          <a:xfrm flipH="1">
            <a:off x="10711543" y="3247053"/>
            <a:ext cx="739487" cy="7651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03791B9-8ACB-7DCD-8DA9-7FCC4349F33A}"/>
              </a:ext>
            </a:extLst>
          </p:cNvPr>
          <p:cNvSpPr txBox="1"/>
          <p:nvPr/>
        </p:nvSpPr>
        <p:spPr>
          <a:xfrm>
            <a:off x="7053943" y="961946"/>
            <a:ext cx="1359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miR-430 foci</a:t>
            </a:r>
          </a:p>
        </p:txBody>
      </p:sp>
    </p:spTree>
    <p:extLst>
      <p:ext uri="{BB962C8B-B14F-4D97-AF65-F5344CB8AC3E}">
        <p14:creationId xmlns:p14="http://schemas.microsoft.com/office/powerpoint/2010/main" val="853199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E05140E1-838A-57A2-4BE7-6503C7624A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93"/>
          <a:stretch/>
        </p:blipFill>
        <p:spPr>
          <a:xfrm>
            <a:off x="5877582" y="516788"/>
            <a:ext cx="6005156" cy="2055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A diagram of a clumps reporter&#10;&#10;Description automatically generated">
            <a:extLst>
              <a:ext uri="{FF2B5EF4-FFF2-40B4-BE49-F238E27FC236}">
                <a16:creationId xmlns:a16="http://schemas.microsoft.com/office/drawing/2014/main" id="{BF3ADB25-A23B-41A9-04D0-4D4900D27C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45" b="9771"/>
          <a:stretch/>
        </p:blipFill>
        <p:spPr>
          <a:xfrm>
            <a:off x="8929484" y="3065166"/>
            <a:ext cx="2633867" cy="35359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F302C2-11C6-CF85-B03B-1CB4FB55F62A}"/>
              </a:ext>
            </a:extLst>
          </p:cNvPr>
          <p:cNvSpPr txBox="1"/>
          <p:nvPr/>
        </p:nvSpPr>
        <p:spPr>
          <a:xfrm>
            <a:off x="628649" y="516788"/>
            <a:ext cx="509964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Lack of straightforward tools for visualizing small clusters of physiologically relevant proteins :</a:t>
            </a:r>
          </a:p>
          <a:p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Conventional fluorescence microscopy is not sensitive enough for small aggregates -&gt; Fluorescent protein tagging does not solve the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Overexpression of the target introduces clustering artifact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Specialized microscopy techniques (FRET, super-res.) are complex, slow, and require specialized equipment</a:t>
            </a:r>
          </a:p>
        </p:txBody>
      </p:sp>
    </p:spTree>
    <p:extLst>
      <p:ext uri="{BB962C8B-B14F-4D97-AF65-F5344CB8AC3E}">
        <p14:creationId xmlns:p14="http://schemas.microsoft.com/office/powerpoint/2010/main" val="1683854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207B0EE-C6FC-7677-F697-9E2D021E9C93}"/>
              </a:ext>
            </a:extLst>
          </p:cNvPr>
          <p:cNvSpPr txBox="1"/>
          <p:nvPr/>
        </p:nvSpPr>
        <p:spPr>
          <a:xfrm>
            <a:off x="727788" y="672709"/>
            <a:ext cx="425475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GEARs system 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Multifunctional and versatile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Circumvents primary Ab bottleneck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Simpler to implement and with limited steric hampering compared to traditional fusion protein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Works in vivo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Works on endogenous protein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GEARs system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Sensitivity -&gt; higher noise due to unbound 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Nb delivery can be cumbersome depending on the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Tested only on 2 proteins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tested for </a:t>
            </a:r>
            <a:r>
              <a:rPr lang="en-US" dirty="0" err="1"/>
              <a:t>subcell</a:t>
            </a:r>
            <a:r>
              <a:rPr lang="en-US" dirty="0"/>
              <a:t> localization other than cytoplasm (PM inner leaflet)and nucleus</a:t>
            </a:r>
          </a:p>
          <a:p>
            <a:endParaRPr lang="it-IT" dirty="0"/>
          </a:p>
          <a:p>
            <a:r>
              <a:rPr lang="it-IT" dirty="0"/>
              <a:t> </a:t>
            </a: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8EC890B-9C5D-C8D4-BB80-4B7AF55032F3}"/>
              </a:ext>
            </a:extLst>
          </p:cNvPr>
          <p:cNvSpPr txBox="1">
            <a:spLocks/>
          </p:cNvSpPr>
          <p:nvPr/>
        </p:nvSpPr>
        <p:spPr>
          <a:xfrm>
            <a:off x="727788" y="56448"/>
            <a:ext cx="4254759" cy="6111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/>
              <a:t>Summary</a:t>
            </a:r>
          </a:p>
        </p:txBody>
      </p:sp>
      <p:pic>
        <p:nvPicPr>
          <p:cNvPr id="4" name="Picture 3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19FBE93D-52E9-7304-DAA0-3B5161DC2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616" y="1137213"/>
            <a:ext cx="6322524" cy="1531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1260172-8A63-07D1-555D-C6FE89BCAA3E}"/>
              </a:ext>
            </a:extLst>
          </p:cNvPr>
          <p:cNvGrpSpPr/>
          <p:nvPr/>
        </p:nvGrpSpPr>
        <p:grpSpPr>
          <a:xfrm>
            <a:off x="5891638" y="3429000"/>
            <a:ext cx="6084872" cy="1996589"/>
            <a:chOff x="5779671" y="4557213"/>
            <a:chExt cx="6084872" cy="1996589"/>
          </a:xfrm>
        </p:grpSpPr>
        <p:pic>
          <p:nvPicPr>
            <p:cNvPr id="7" name="Picture 6" descr="A white background with black and white clouds&#10;&#10;Description automatically generated">
              <a:extLst>
                <a:ext uri="{FF2B5EF4-FFF2-40B4-BE49-F238E27FC236}">
                  <a16:creationId xmlns:a16="http://schemas.microsoft.com/office/drawing/2014/main" id="{85D448CC-CB8C-05AE-2B93-8D1AA15F8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242"/>
            <a:stretch/>
          </p:blipFill>
          <p:spPr>
            <a:xfrm>
              <a:off x="8267016" y="4581146"/>
              <a:ext cx="1854728" cy="888640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463BFED-526D-D677-70ED-E02976CBBC15}"/>
                </a:ext>
              </a:extLst>
            </p:cNvPr>
            <p:cNvGrpSpPr/>
            <p:nvPr/>
          </p:nvGrpSpPr>
          <p:grpSpPr>
            <a:xfrm>
              <a:off x="5779671" y="4782472"/>
              <a:ext cx="2507878" cy="1569856"/>
              <a:chOff x="5779671" y="4782472"/>
              <a:chExt cx="2507878" cy="1569856"/>
            </a:xfrm>
          </p:grpSpPr>
          <p:pic>
            <p:nvPicPr>
              <p:cNvPr id="9" name="Picture 8" descr="A diagram of a volcano&#10;&#10;Description automatically generated">
                <a:extLst>
                  <a:ext uri="{FF2B5EF4-FFF2-40B4-BE49-F238E27FC236}">
                    <a16:creationId xmlns:a16="http://schemas.microsoft.com/office/drawing/2014/main" id="{1752F849-2A45-1977-5202-2A29214A59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8489" y="4782472"/>
                <a:ext cx="2309060" cy="1569856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3567675-78A0-5A0D-D649-8FBF8BC6D19A}"/>
                  </a:ext>
                </a:extLst>
              </p:cNvPr>
              <p:cNvSpPr/>
              <p:nvPr/>
            </p:nvSpPr>
            <p:spPr>
              <a:xfrm>
                <a:off x="5779671" y="5257230"/>
                <a:ext cx="338101" cy="4251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8A17EF4-6B74-4779-DA6B-E801E6647E02}"/>
                </a:ext>
              </a:extLst>
            </p:cNvPr>
            <p:cNvGrpSpPr/>
            <p:nvPr/>
          </p:nvGrpSpPr>
          <p:grpSpPr>
            <a:xfrm>
              <a:off x="9395459" y="5445853"/>
              <a:ext cx="1184153" cy="1107949"/>
              <a:chOff x="9491069" y="5364963"/>
              <a:chExt cx="1184153" cy="1107949"/>
            </a:xfrm>
          </p:grpSpPr>
          <p:pic>
            <p:nvPicPr>
              <p:cNvPr id="12" name="Picture 11" descr="A purple and black cartoon&#10;&#10;Description automatically generated">
                <a:extLst>
                  <a:ext uri="{FF2B5EF4-FFF2-40B4-BE49-F238E27FC236}">
                    <a16:creationId xmlns:a16="http://schemas.microsoft.com/office/drawing/2014/main" id="{4E615513-1C35-31EA-5389-4D001643B5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83"/>
              <a:stretch/>
            </p:blipFill>
            <p:spPr>
              <a:xfrm rot="19142995">
                <a:off x="9687362" y="5364963"/>
                <a:ext cx="805043" cy="899592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8197584-0997-4F4C-046C-94B66E1834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91069" y="6139197"/>
                <a:ext cx="1184153" cy="333715"/>
              </a:xfrm>
              <a:prstGeom prst="rect">
                <a:avLst/>
              </a:prstGeom>
            </p:spPr>
          </p:pic>
        </p:grpSp>
        <p:pic>
          <p:nvPicPr>
            <p:cNvPr id="14" name="Picture 13" descr="A white background with black and white clouds&#10;&#10;Description automatically generated">
              <a:extLst>
                <a:ext uri="{FF2B5EF4-FFF2-40B4-BE49-F238E27FC236}">
                  <a16:creationId xmlns:a16="http://schemas.microsoft.com/office/drawing/2014/main" id="{715F8602-DE42-0751-1526-900DB05FA5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227" t="-4334" r="2043" b="4334"/>
            <a:stretch/>
          </p:blipFill>
          <p:spPr>
            <a:xfrm>
              <a:off x="10342455" y="4557213"/>
              <a:ext cx="1522088" cy="888640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8DC44A1-E1DD-A32C-F95D-9098371FFB2C}"/>
              </a:ext>
            </a:extLst>
          </p:cNvPr>
          <p:cNvSpPr/>
          <p:nvPr/>
        </p:nvSpPr>
        <p:spPr>
          <a:xfrm>
            <a:off x="5891638" y="4317640"/>
            <a:ext cx="499831" cy="42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111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DACF65-7032-1F3E-E869-5C8CE2C9A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Thanks for the attention!</a:t>
            </a:r>
          </a:p>
        </p:txBody>
      </p:sp>
      <p:pic>
        <p:nvPicPr>
          <p:cNvPr id="5" name="Picture 4" descr="A close-up of a cell&#10;&#10;Description automatically generated">
            <a:extLst>
              <a:ext uri="{FF2B5EF4-FFF2-40B4-BE49-F238E27FC236}">
                <a16:creationId xmlns:a16="http://schemas.microsoft.com/office/drawing/2014/main" id="{35867F82-7D75-1EC1-F746-60F1C2183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696866"/>
            <a:ext cx="6553545" cy="54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2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text&#10;&#10;Description automatically generated">
            <a:extLst>
              <a:ext uri="{FF2B5EF4-FFF2-40B4-BE49-F238E27FC236}">
                <a16:creationId xmlns:a16="http://schemas.microsoft.com/office/drawing/2014/main" id="{E05140E1-838A-57A2-4BE7-6503C7624A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93"/>
          <a:stretch/>
        </p:blipFill>
        <p:spPr>
          <a:xfrm>
            <a:off x="5877582" y="516788"/>
            <a:ext cx="6005156" cy="2055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07B0EE-C6FC-7677-F697-9E2D021E9C93}"/>
              </a:ext>
            </a:extLst>
          </p:cNvPr>
          <p:cNvSpPr txBox="1"/>
          <p:nvPr/>
        </p:nvSpPr>
        <p:spPr>
          <a:xfrm>
            <a:off x="628649" y="4955844"/>
            <a:ext cx="58718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b="1" dirty="0" err="1"/>
              <a:t>CluMPS</a:t>
            </a:r>
            <a:r>
              <a:rPr lang="it-IT" dirty="0"/>
              <a:t>: Clusters </a:t>
            </a:r>
            <a:r>
              <a:rPr lang="it-IT" dirty="0" err="1"/>
              <a:t>Magnified</a:t>
            </a:r>
            <a:r>
              <a:rPr lang="it-IT" dirty="0"/>
              <a:t> via </a:t>
            </a:r>
            <a:r>
              <a:rPr lang="it-IT" dirty="0" err="1"/>
              <a:t>Phase</a:t>
            </a:r>
            <a:r>
              <a:rPr lang="it-IT" dirty="0"/>
              <a:t> </a:t>
            </a:r>
            <a:r>
              <a:rPr lang="it-IT" dirty="0" err="1"/>
              <a:t>Separation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Highly sensitive (</a:t>
            </a:r>
            <a:r>
              <a:rPr lang="it-IT" dirty="0" err="1"/>
              <a:t>enough</a:t>
            </a:r>
            <a:r>
              <a:rPr lang="it-IT" dirty="0"/>
              <a:t> for </a:t>
            </a:r>
            <a:r>
              <a:rPr lang="it-IT" dirty="0" err="1"/>
              <a:t>endogenous</a:t>
            </a:r>
            <a:r>
              <a:rPr lang="it-IT" dirty="0"/>
              <a:t> </a:t>
            </a:r>
            <a:r>
              <a:rPr lang="it-IT" dirty="0" err="1"/>
              <a:t>protein</a:t>
            </a:r>
            <a:r>
              <a:rPr lang="it-IT" dirty="0"/>
              <a:t> clusters)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Simple to design/image (40X </a:t>
            </a:r>
            <a:r>
              <a:rPr lang="it-IT" dirty="0" err="1"/>
              <a:t>confocal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Works on </a:t>
            </a:r>
            <a:r>
              <a:rPr lang="it-IT" dirty="0" err="1"/>
              <a:t>alive</a:t>
            </a:r>
            <a:r>
              <a:rPr lang="it-IT" dirty="0"/>
              <a:t> </a:t>
            </a:r>
            <a:r>
              <a:rPr lang="it-IT" dirty="0" err="1"/>
              <a:t>cells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Fast </a:t>
            </a:r>
            <a:r>
              <a:rPr lang="it-IT" dirty="0" err="1"/>
              <a:t>kinetics</a:t>
            </a:r>
            <a:endParaRPr lang="it-IT" dirty="0"/>
          </a:p>
          <a:p>
            <a:endParaRPr lang="it-IT" dirty="0"/>
          </a:p>
          <a:p>
            <a:r>
              <a:rPr lang="it-IT" dirty="0"/>
              <a:t>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D217D5-6777-AE05-3BEA-B08E1D0D4228}"/>
              </a:ext>
            </a:extLst>
          </p:cNvPr>
          <p:cNvSpPr txBox="1"/>
          <p:nvPr/>
        </p:nvSpPr>
        <p:spPr>
          <a:xfrm>
            <a:off x="628649" y="516788"/>
            <a:ext cx="509964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Lack of straightforward tools for visualizing small clusters of physiologically relevant proteins :</a:t>
            </a:r>
          </a:p>
          <a:p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Conventional fluorescence microscopy is not sensitive enough for small aggregates -&gt; Fluorescent protein tagging does not solve the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Overexpression of the target introduces clustering artifact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Specialized microscopy techniques (FRET, super-res.) are complex, slow, and require specialized equipment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122A47D-2686-127E-B384-B3A293064239}"/>
              </a:ext>
            </a:extLst>
          </p:cNvPr>
          <p:cNvCxnSpPr>
            <a:cxnSpLocks/>
          </p:cNvCxnSpPr>
          <p:nvPr/>
        </p:nvCxnSpPr>
        <p:spPr>
          <a:xfrm flipH="1">
            <a:off x="3016546" y="4501834"/>
            <a:ext cx="5610" cy="6616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diagram of a clumps reporter&#10;&#10;Description automatically generated">
            <a:extLst>
              <a:ext uri="{FF2B5EF4-FFF2-40B4-BE49-F238E27FC236}">
                <a16:creationId xmlns:a16="http://schemas.microsoft.com/office/drawing/2014/main" id="{7D23B270-E16A-BC73-DF6B-EF2B55E268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45" b="9771"/>
          <a:stretch/>
        </p:blipFill>
        <p:spPr>
          <a:xfrm>
            <a:off x="8929484" y="3065166"/>
            <a:ext cx="2633867" cy="353594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C61B266-2B88-3051-A4F3-126BB01CD729}"/>
              </a:ext>
            </a:extLst>
          </p:cNvPr>
          <p:cNvGrpSpPr/>
          <p:nvPr/>
        </p:nvGrpSpPr>
        <p:grpSpPr>
          <a:xfrm>
            <a:off x="6602382" y="3065166"/>
            <a:ext cx="2225233" cy="3406435"/>
            <a:chOff x="900776" y="3104868"/>
            <a:chExt cx="2225233" cy="3406435"/>
          </a:xfrm>
        </p:grpSpPr>
        <p:pic>
          <p:nvPicPr>
            <p:cNvPr id="13" name="Picture 12" descr="A diagram of a cell&#10;&#10;Description automatically generated">
              <a:extLst>
                <a:ext uri="{FF2B5EF4-FFF2-40B4-BE49-F238E27FC236}">
                  <a16:creationId xmlns:a16="http://schemas.microsoft.com/office/drawing/2014/main" id="{E077AF9B-AA1E-4D02-0796-075261A8C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776" y="3104868"/>
              <a:ext cx="2225233" cy="340643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0DEF796-C13E-00D8-E7A5-E7923D9D506C}"/>
                </a:ext>
              </a:extLst>
            </p:cNvPr>
            <p:cNvSpPr/>
            <p:nvPr/>
          </p:nvSpPr>
          <p:spPr>
            <a:xfrm>
              <a:off x="1934272" y="5264439"/>
              <a:ext cx="993723" cy="10419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A diagram of a cell&#10;&#10;Description automatically generated">
              <a:extLst>
                <a:ext uri="{FF2B5EF4-FFF2-40B4-BE49-F238E27FC236}">
                  <a16:creationId xmlns:a16="http://schemas.microsoft.com/office/drawing/2014/main" id="{E07C5835-4EBC-C7B3-CDD8-9927B72B4F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210" t="77892" r="13885" b="7718"/>
            <a:stretch/>
          </p:blipFill>
          <p:spPr>
            <a:xfrm>
              <a:off x="1799153" y="5244561"/>
              <a:ext cx="999241" cy="4901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8699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74BE7-D855-8F3C-D02D-86526C523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895"/>
            <a:ext cx="10515600" cy="888640"/>
          </a:xfrm>
        </p:spPr>
        <p:txBody>
          <a:bodyPr>
            <a:normAutofit/>
          </a:bodyPr>
          <a:lstStyle/>
          <a:p>
            <a:pPr algn="ctr"/>
            <a:r>
              <a:rPr lang="it-IT" sz="2600" b="1" dirty="0" err="1"/>
              <a:t>CluMPS</a:t>
            </a:r>
            <a:r>
              <a:rPr lang="it-IT" sz="2600" b="1" dirty="0"/>
              <a:t> reporter </a:t>
            </a:r>
            <a:r>
              <a:rPr lang="it-IT" sz="2600" b="1" dirty="0" err="1"/>
              <a:t>amplifies</a:t>
            </a:r>
            <a:r>
              <a:rPr lang="it-IT" sz="2600" b="1" dirty="0"/>
              <a:t> small clusters via </a:t>
            </a:r>
            <a:r>
              <a:rPr lang="it-IT" sz="2600" b="1" dirty="0" err="1"/>
              <a:t>phase</a:t>
            </a:r>
            <a:r>
              <a:rPr lang="it-IT" sz="2600" b="1" dirty="0"/>
              <a:t> </a:t>
            </a:r>
            <a:r>
              <a:rPr lang="it-IT" sz="2600" b="1" dirty="0" err="1"/>
              <a:t>separation</a:t>
            </a:r>
            <a:endParaRPr lang="en-US" sz="26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43166B-8117-36E5-37E8-FB23048C6EF3}"/>
              </a:ext>
            </a:extLst>
          </p:cNvPr>
          <p:cNvSpPr txBox="1"/>
          <p:nvPr/>
        </p:nvSpPr>
        <p:spPr>
          <a:xfrm>
            <a:off x="397535" y="869613"/>
            <a:ext cx="3175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dirty="0"/>
              <a:t>Reporter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Binder domain (Nb)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Fluorescent</a:t>
            </a:r>
            <a:r>
              <a:rPr lang="it-IT" dirty="0"/>
              <a:t> </a:t>
            </a:r>
            <a:r>
              <a:rPr lang="it-IT" dirty="0" err="1"/>
              <a:t>protein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Amplification</a:t>
            </a:r>
            <a:r>
              <a:rPr lang="it-IT" dirty="0"/>
              <a:t> domain (homo-</a:t>
            </a:r>
            <a:r>
              <a:rPr lang="it-IT" dirty="0" err="1"/>
              <a:t>oligomeric</a:t>
            </a:r>
            <a:r>
              <a:rPr lang="it-IT" dirty="0"/>
              <a:t> </a:t>
            </a:r>
            <a:r>
              <a:rPr lang="it-IT" dirty="0" err="1"/>
              <a:t>coiled</a:t>
            </a:r>
            <a:r>
              <a:rPr lang="it-IT" dirty="0"/>
              <a:t>-coil interactions)</a:t>
            </a:r>
          </a:p>
          <a:p>
            <a:endParaRPr lang="it-IT" dirty="0"/>
          </a:p>
        </p:txBody>
      </p:sp>
      <p:pic>
        <p:nvPicPr>
          <p:cNvPr id="6" name="Picture 5" descr="A diagram of a clumps reporter&#10;&#10;Description automatically generated">
            <a:extLst>
              <a:ext uri="{FF2B5EF4-FFF2-40B4-BE49-F238E27FC236}">
                <a16:creationId xmlns:a16="http://schemas.microsoft.com/office/drawing/2014/main" id="{CF96708D-B1F4-0E25-E150-D88BDC9DCF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35" b="-45"/>
          <a:stretch/>
        </p:blipFill>
        <p:spPr>
          <a:xfrm>
            <a:off x="3866047" y="1678404"/>
            <a:ext cx="8075897" cy="35011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34BA44-E7BF-66DB-61D3-0979B35373F7}"/>
              </a:ext>
            </a:extLst>
          </p:cNvPr>
          <p:cNvSpPr txBox="1"/>
          <p:nvPr/>
        </p:nvSpPr>
        <p:spPr>
          <a:xfrm>
            <a:off x="4143866" y="5641942"/>
            <a:ext cx="7209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Upon target clustering, </a:t>
            </a:r>
            <a:r>
              <a:rPr lang="en-US" dirty="0" err="1"/>
              <a:t>CluMPS</a:t>
            </a:r>
            <a:r>
              <a:rPr lang="en-US" dirty="0"/>
              <a:t> reporters are brought close to each other enough to trigger phase separation of multiple target aggregates into highly concentrated liquid droplet -&gt; this results in bright puncta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A6C415F-A947-694B-EA5E-0638738DACAE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7658100" y="4981575"/>
            <a:ext cx="90733" cy="6603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4A6DA6A-05C7-FCF5-F21E-05A8E04B2963}"/>
              </a:ext>
            </a:extLst>
          </p:cNvPr>
          <p:cNvGrpSpPr/>
          <p:nvPr/>
        </p:nvGrpSpPr>
        <p:grpSpPr>
          <a:xfrm>
            <a:off x="900776" y="3104868"/>
            <a:ext cx="2225233" cy="3406435"/>
            <a:chOff x="900776" y="3104868"/>
            <a:chExt cx="2225233" cy="3406435"/>
          </a:xfrm>
        </p:grpSpPr>
        <p:pic>
          <p:nvPicPr>
            <p:cNvPr id="5" name="Picture 4" descr="A diagram of a cell&#10;&#10;Description automatically generated">
              <a:extLst>
                <a:ext uri="{FF2B5EF4-FFF2-40B4-BE49-F238E27FC236}">
                  <a16:creationId xmlns:a16="http://schemas.microsoft.com/office/drawing/2014/main" id="{1B97F851-0424-FBC6-C065-3759C6EB6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776" y="3104868"/>
              <a:ext cx="2225233" cy="3406435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DE9FA54-47E2-5A3B-DE52-EF9998D22823}"/>
                </a:ext>
              </a:extLst>
            </p:cNvPr>
            <p:cNvSpPr/>
            <p:nvPr/>
          </p:nvSpPr>
          <p:spPr>
            <a:xfrm>
              <a:off x="1934272" y="5264439"/>
              <a:ext cx="993723" cy="10419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 descr="A diagram of a cell&#10;&#10;Description automatically generated">
              <a:extLst>
                <a:ext uri="{FF2B5EF4-FFF2-40B4-BE49-F238E27FC236}">
                  <a16:creationId xmlns:a16="http://schemas.microsoft.com/office/drawing/2014/main" id="{72ED697D-47BB-DD28-F793-8290E52ACE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210" t="77892" r="13885" b="7718"/>
            <a:stretch/>
          </p:blipFill>
          <p:spPr>
            <a:xfrm>
              <a:off x="1799153" y="5244561"/>
              <a:ext cx="999241" cy="4901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0549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cell&#10;&#10;Description automatically generated">
            <a:extLst>
              <a:ext uri="{FF2B5EF4-FFF2-40B4-BE49-F238E27FC236}">
                <a16:creationId xmlns:a16="http://schemas.microsoft.com/office/drawing/2014/main" id="{1B97F851-0424-FBC6-C065-3759C6EB6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64" y="416953"/>
            <a:ext cx="2018265" cy="3089604"/>
          </a:xfrm>
          <a:prstGeom prst="rect">
            <a:avLst/>
          </a:prstGeom>
        </p:spPr>
      </p:pic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D85B7F-230E-39D8-3FFC-5E7D48072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07" y="3506557"/>
            <a:ext cx="2569252" cy="3089605"/>
          </a:xfrm>
          <a:prstGeom prst="rect">
            <a:avLst/>
          </a:prstGeom>
        </p:spPr>
      </p:pic>
      <p:pic>
        <p:nvPicPr>
          <p:cNvPr id="9" name="Picture 8" descr="A black and blue text&#10;&#10;Description automatically generated">
            <a:extLst>
              <a:ext uri="{FF2B5EF4-FFF2-40B4-BE49-F238E27FC236}">
                <a16:creationId xmlns:a16="http://schemas.microsoft.com/office/drawing/2014/main" id="{5D183955-FAB1-E828-BFD9-64E2344E5E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51" y="6378972"/>
            <a:ext cx="3132091" cy="434378"/>
          </a:xfrm>
          <a:prstGeom prst="rect">
            <a:avLst/>
          </a:prstGeom>
        </p:spPr>
      </p:pic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50014CA-ABDE-F546-426E-108FD44864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032" y="524770"/>
            <a:ext cx="7320017" cy="633323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3DB8716B-04F6-E3CB-8797-B33309CB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07" y="44649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CluMPS</a:t>
            </a:r>
            <a:r>
              <a:rPr lang="it-IT" sz="2600" b="1" dirty="0"/>
              <a:t> reporter </a:t>
            </a:r>
            <a:r>
              <a:rPr lang="it-IT" sz="2600" b="1" dirty="0" err="1"/>
              <a:t>detects</a:t>
            </a:r>
            <a:r>
              <a:rPr lang="it-IT" sz="2600" b="1" dirty="0"/>
              <a:t> target </a:t>
            </a:r>
            <a:r>
              <a:rPr lang="it-IT" sz="2600" b="1" dirty="0" err="1"/>
              <a:t>protein</a:t>
            </a:r>
            <a:r>
              <a:rPr lang="it-IT" sz="2600" b="1" dirty="0"/>
              <a:t> </a:t>
            </a:r>
            <a:r>
              <a:rPr lang="it-IT" sz="2600" b="1" dirty="0" err="1"/>
              <a:t>upon</a:t>
            </a:r>
            <a:r>
              <a:rPr lang="it-IT" sz="2600" b="1" dirty="0"/>
              <a:t> clustering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798863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graph&#10;&#10;Description automatically generated">
            <a:extLst>
              <a:ext uri="{FF2B5EF4-FFF2-40B4-BE49-F238E27FC236}">
                <a16:creationId xmlns:a16="http://schemas.microsoft.com/office/drawing/2014/main" id="{13511FCC-FC72-6266-FC60-D186B9C6C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268" y="737178"/>
            <a:ext cx="6328749" cy="6120822"/>
          </a:xfrm>
          <a:prstGeom prst="rect">
            <a:avLst/>
          </a:prstGeom>
        </p:spPr>
      </p:pic>
      <p:pic>
        <p:nvPicPr>
          <p:cNvPr id="6" name="Picture 5" descr="A diagram of a cell&#10;&#10;Description automatically generated">
            <a:extLst>
              <a:ext uri="{FF2B5EF4-FFF2-40B4-BE49-F238E27FC236}">
                <a16:creationId xmlns:a16="http://schemas.microsoft.com/office/drawing/2014/main" id="{F3B61031-7B39-9A66-B35E-44C84FE23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64" y="416953"/>
            <a:ext cx="2018265" cy="3089604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F447A29-1F7B-B762-6484-828F5BE512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07" y="3506557"/>
            <a:ext cx="2569252" cy="3089605"/>
          </a:xfrm>
          <a:prstGeom prst="rect">
            <a:avLst/>
          </a:prstGeom>
        </p:spPr>
      </p:pic>
      <p:pic>
        <p:nvPicPr>
          <p:cNvPr id="8" name="Picture 7" descr="A black and blue text&#10;&#10;Description automatically generated">
            <a:extLst>
              <a:ext uri="{FF2B5EF4-FFF2-40B4-BE49-F238E27FC236}">
                <a16:creationId xmlns:a16="http://schemas.microsoft.com/office/drawing/2014/main" id="{63BB7838-E6DF-47A6-EB18-30EF74EA0D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51" y="6378972"/>
            <a:ext cx="3132091" cy="4343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4CCF689-58A7-6151-6F6F-6BE5CD13B7DB}"/>
              </a:ext>
            </a:extLst>
          </p:cNvPr>
          <p:cNvSpPr/>
          <p:nvPr/>
        </p:nvSpPr>
        <p:spPr>
          <a:xfrm>
            <a:off x="2055043" y="2799761"/>
            <a:ext cx="650450" cy="4343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51F180-C864-E2AF-2E3C-C924952BD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07" y="44649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CluMPS</a:t>
            </a:r>
            <a:r>
              <a:rPr lang="it-IT" sz="2600" b="1" dirty="0"/>
              <a:t> reporter </a:t>
            </a:r>
            <a:r>
              <a:rPr lang="it-IT" sz="2600" b="1" dirty="0" err="1"/>
              <a:t>detects</a:t>
            </a:r>
            <a:r>
              <a:rPr lang="it-IT" sz="2600" b="1" dirty="0"/>
              <a:t> target </a:t>
            </a:r>
            <a:r>
              <a:rPr lang="it-IT" sz="2600" b="1" dirty="0" err="1"/>
              <a:t>protein</a:t>
            </a:r>
            <a:r>
              <a:rPr lang="it-IT" sz="2600" b="1" dirty="0"/>
              <a:t> </a:t>
            </a:r>
            <a:r>
              <a:rPr lang="it-IT" sz="2600" b="1" dirty="0" err="1"/>
              <a:t>upon</a:t>
            </a:r>
            <a:r>
              <a:rPr lang="it-IT" sz="2600" b="1" dirty="0"/>
              <a:t> clustering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15740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iagram&#10;&#10;Description automatically generated">
            <a:extLst>
              <a:ext uri="{FF2B5EF4-FFF2-40B4-BE49-F238E27FC236}">
                <a16:creationId xmlns:a16="http://schemas.microsoft.com/office/drawing/2014/main" id="{7ED2BE09-5C20-581E-956B-6689BBA2A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67" y="878675"/>
            <a:ext cx="9573465" cy="56641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FBAB902-0829-2DD9-EE9B-A1009A817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5169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CluMPS</a:t>
            </a:r>
            <a:r>
              <a:rPr lang="it-IT" sz="2600" b="1" dirty="0"/>
              <a:t> reporter </a:t>
            </a:r>
            <a:r>
              <a:rPr lang="it-IT" sz="2600" b="1" dirty="0" err="1"/>
              <a:t>amplifies</a:t>
            </a:r>
            <a:r>
              <a:rPr lang="it-IT" sz="2600" b="1" dirty="0"/>
              <a:t> target </a:t>
            </a:r>
            <a:r>
              <a:rPr lang="it-IT" sz="2600" b="1" dirty="0" err="1"/>
              <a:t>aggregates</a:t>
            </a:r>
            <a:r>
              <a:rPr lang="it-IT" sz="2600" b="1" dirty="0"/>
              <a:t> </a:t>
            </a:r>
            <a:r>
              <a:rPr lang="it-IT" sz="2600" b="1" dirty="0" err="1"/>
              <a:t>signal</a:t>
            </a:r>
            <a:r>
              <a:rPr lang="it-IT" sz="2600" b="1" dirty="0"/>
              <a:t> via </a:t>
            </a:r>
            <a:r>
              <a:rPr lang="it-IT" sz="2600" b="1" dirty="0" err="1"/>
              <a:t>phase-phase</a:t>
            </a:r>
            <a:r>
              <a:rPr lang="it-IT" sz="2600" b="1" dirty="0"/>
              <a:t> </a:t>
            </a:r>
            <a:r>
              <a:rPr lang="it-IT" sz="2600" b="1" dirty="0" err="1"/>
              <a:t>separation</a:t>
            </a:r>
            <a:r>
              <a:rPr lang="it-IT" sz="2600" b="1" dirty="0"/>
              <a:t> of </a:t>
            </a:r>
            <a:r>
              <a:rPr lang="it-IT" sz="2600" b="1" dirty="0" err="1"/>
              <a:t>concentrated</a:t>
            </a:r>
            <a:r>
              <a:rPr lang="it-IT" sz="2600" b="1" dirty="0"/>
              <a:t> </a:t>
            </a:r>
            <a:r>
              <a:rPr lang="it-IT" sz="2600" b="1" dirty="0" err="1"/>
              <a:t>droplets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133509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B848-6F25-8686-40B8-D53F4994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5169"/>
            <a:ext cx="10515600" cy="43437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600" b="1" dirty="0" err="1"/>
              <a:t>CluMPS</a:t>
            </a:r>
            <a:r>
              <a:rPr lang="it-IT" sz="2600" b="1" dirty="0"/>
              <a:t> reporter alone </a:t>
            </a:r>
            <a:r>
              <a:rPr lang="it-IT" sz="2600" b="1" dirty="0" err="1"/>
              <a:t>does</a:t>
            </a:r>
            <a:r>
              <a:rPr lang="it-IT" sz="2600" b="1" dirty="0"/>
              <a:t> </a:t>
            </a:r>
            <a:r>
              <a:rPr lang="it-IT" sz="2600" b="1" dirty="0" err="1"/>
              <a:t>not</a:t>
            </a:r>
            <a:r>
              <a:rPr lang="it-IT" sz="2600" b="1" dirty="0"/>
              <a:t> trigger target </a:t>
            </a:r>
            <a:r>
              <a:rPr lang="it-IT" sz="2600" b="1" dirty="0" err="1"/>
              <a:t>protein</a:t>
            </a:r>
            <a:r>
              <a:rPr lang="it-IT" sz="2600" b="1" dirty="0"/>
              <a:t> </a:t>
            </a:r>
            <a:r>
              <a:rPr lang="it-IT" sz="2600" b="1" dirty="0" err="1"/>
              <a:t>aggregation</a:t>
            </a:r>
            <a:endParaRPr lang="en-US" sz="26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F5FD2C0-8AA2-DD78-2F77-C83D473E7758}"/>
              </a:ext>
            </a:extLst>
          </p:cNvPr>
          <p:cNvGrpSpPr/>
          <p:nvPr/>
        </p:nvGrpSpPr>
        <p:grpSpPr>
          <a:xfrm>
            <a:off x="144271" y="1005630"/>
            <a:ext cx="11903458" cy="4846740"/>
            <a:chOff x="144271" y="1249703"/>
            <a:chExt cx="11903458" cy="4846740"/>
          </a:xfrm>
        </p:grpSpPr>
        <p:pic>
          <p:nvPicPr>
            <p:cNvPr id="4" name="Picture 3" descr="A collage of images of different colors&#10;&#10;Description automatically generated">
              <a:extLst>
                <a:ext uri="{FF2B5EF4-FFF2-40B4-BE49-F238E27FC236}">
                  <a16:creationId xmlns:a16="http://schemas.microsoft.com/office/drawing/2014/main" id="{8158DB8E-DEB1-4B75-F863-3604661B3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271" y="1283996"/>
              <a:ext cx="5814564" cy="4778154"/>
            </a:xfrm>
            <a:prstGeom prst="rect">
              <a:avLst/>
            </a:prstGeom>
          </p:spPr>
        </p:pic>
        <p:pic>
          <p:nvPicPr>
            <p:cNvPr id="8" name="Picture 7" descr="A collage of images of different colors&#10;&#10;Description automatically generated">
              <a:extLst>
                <a:ext uri="{FF2B5EF4-FFF2-40B4-BE49-F238E27FC236}">
                  <a16:creationId xmlns:a16="http://schemas.microsoft.com/office/drawing/2014/main" id="{E444D291-48D3-485F-50B1-A4846017E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5959" y="1249703"/>
              <a:ext cx="6111770" cy="484674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D20A365-621D-FD76-0979-97C0FDBEA958}"/>
              </a:ext>
            </a:extLst>
          </p:cNvPr>
          <p:cNvSpPr txBox="1"/>
          <p:nvPr/>
        </p:nvSpPr>
        <p:spPr>
          <a:xfrm>
            <a:off x="838200" y="5984561"/>
            <a:ext cx="9700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FUS(LC) and RGG are monomeric intrinsically disordered protein that display high self-affinity (they phase separate when multimerized or overexpressed)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0CD6CF-A8EA-0DDF-5AE4-262899E2079D}"/>
              </a:ext>
            </a:extLst>
          </p:cNvPr>
          <p:cNvSpPr txBox="1"/>
          <p:nvPr/>
        </p:nvSpPr>
        <p:spPr>
          <a:xfrm>
            <a:off x="2023708" y="873439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</a:t>
            </a:r>
            <a:r>
              <a:rPr lang="en-US" dirty="0" err="1"/>
              <a:t>CluMPS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DCBAF-52A4-5C9C-2DB4-2E6C867F7F93}"/>
              </a:ext>
            </a:extLst>
          </p:cNvPr>
          <p:cNvSpPr txBox="1"/>
          <p:nvPr/>
        </p:nvSpPr>
        <p:spPr>
          <a:xfrm>
            <a:off x="4116875" y="873358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</a:t>
            </a:r>
            <a:r>
              <a:rPr lang="en-US" dirty="0" err="1"/>
              <a:t>CluMPS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0120D7-6674-33B2-3A53-A4CEA29D2BB7}"/>
              </a:ext>
            </a:extLst>
          </p:cNvPr>
          <p:cNvSpPr txBox="1"/>
          <p:nvPr/>
        </p:nvSpPr>
        <p:spPr>
          <a:xfrm>
            <a:off x="7970419" y="916031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</a:t>
            </a:r>
            <a:r>
              <a:rPr lang="en-US" dirty="0" err="1"/>
              <a:t>CluMPS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0E4425-4465-2018-E1E3-44536B43B93B}"/>
              </a:ext>
            </a:extLst>
          </p:cNvPr>
          <p:cNvSpPr txBox="1"/>
          <p:nvPr/>
        </p:nvSpPr>
        <p:spPr>
          <a:xfrm>
            <a:off x="10063586" y="91595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</a:t>
            </a:r>
            <a:r>
              <a:rPr lang="en-US" dirty="0" err="1"/>
              <a:t>CluMPS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765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38D713ACE7574E906B4B1A149A7328" ma:contentTypeVersion="14" ma:contentTypeDescription="Create a new document." ma:contentTypeScope="" ma:versionID="d6cc9a6a97d0dac22c6174ca573d047b">
  <xsd:schema xmlns:xsd="http://www.w3.org/2001/XMLSchema" xmlns:xs="http://www.w3.org/2001/XMLSchema" xmlns:p="http://schemas.microsoft.com/office/2006/metadata/properties" xmlns:ns2="0bff6403-a2b8-4a9f-80f2-532cb38507e9" xmlns:ns3="c43bbafc-b1e8-4980-ad99-eeadbadb74c4" targetNamespace="http://schemas.microsoft.com/office/2006/metadata/properties" ma:root="true" ma:fieldsID="7cb0546ff0c3b9d857d40cc040dc1a49" ns2:_="" ns3:_="">
    <xsd:import namespace="0bff6403-a2b8-4a9f-80f2-532cb38507e9"/>
    <xsd:import namespace="c43bbafc-b1e8-4980-ad99-eeadbadb74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f6403-a2b8-4a9f-80f2-532cb38507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3bbafc-b1e8-4980-ad99-eeadbadb74c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6B39F7-4177-42D5-ADE4-462BF75DE41D}"/>
</file>

<file path=customXml/itemProps2.xml><?xml version="1.0" encoding="utf-8"?>
<ds:datastoreItem xmlns:ds="http://schemas.openxmlformats.org/officeDocument/2006/customXml" ds:itemID="{68388634-F8DC-42F3-829B-8D5DB03D806E}"/>
</file>

<file path=customXml/itemProps3.xml><?xml version="1.0" encoding="utf-8"?>
<ds:datastoreItem xmlns:ds="http://schemas.openxmlformats.org/officeDocument/2006/customXml" ds:itemID="{D53B67C8-6252-4D2A-AD79-1CBC38C6F4C1}"/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1294</Words>
  <Application>Microsoft Office PowerPoint</Application>
  <PresentationFormat>Widescreen</PresentationFormat>
  <Paragraphs>174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Courier New</vt:lpstr>
      <vt:lpstr>Tema di Office</vt:lpstr>
      <vt:lpstr>CluMPS and GEARs:</vt:lpstr>
      <vt:lpstr>Nanobodies: immunological oddities</vt:lpstr>
      <vt:lpstr>PowerPoint Presentation</vt:lpstr>
      <vt:lpstr>PowerPoint Presentation</vt:lpstr>
      <vt:lpstr>CluMPS reporter amplifies small clusters via phase separation</vt:lpstr>
      <vt:lpstr>CluMPS reporter detects target protein upon clustering</vt:lpstr>
      <vt:lpstr>CluMPS reporter detects target protein upon clustering</vt:lpstr>
      <vt:lpstr>CluMPS reporter amplifies target aggregates signal via phase-phase separation of concentrated droplets</vt:lpstr>
      <vt:lpstr>CluMPS reporter alone does not trigger target protein aggregation</vt:lpstr>
      <vt:lpstr>CluMPS reporter is able to report fast kinetics</vt:lpstr>
      <vt:lpstr>Proof-of-concept experiments #1-2: CluMPS reporter can detect small clusters of target protein otherwise invisible to conventional fluorescent microscopy</vt:lpstr>
      <vt:lpstr>Proof-of-concept experiment #3: CluMPS reporter can detect small clusters of endogenous unmodified target protein</vt:lpstr>
      <vt:lpstr>Proof-of-concept experiment #3: CluMPS reporter can track dynamics of endogenous target protein aggregation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GEARs is a platform consisting of small epitope tags and their congnate intracellular binders</vt:lpstr>
      <vt:lpstr>GEARs is functional and non-toxic in vivo against exogenous protein target</vt:lpstr>
      <vt:lpstr>GEARs binders are functional and non-toxic in vivo</vt:lpstr>
      <vt:lpstr>PowerPoint Presentation</vt:lpstr>
      <vt:lpstr>PowerPoint Presentation</vt:lpstr>
      <vt:lpstr>GEARs binders are versatile and can be fused with different effector domains</vt:lpstr>
      <vt:lpstr>GEARs binders are versatile and can be used for targeted protein degradation in vivo</vt:lpstr>
      <vt:lpstr>PowerPoint Presentation</vt:lpstr>
      <vt:lpstr>PowerPoint Presentation</vt:lpstr>
      <vt:lpstr>Proof-of-concept experiment: Investigate the behavior of endogenous nanog during early zebrafish embryogenesis  </vt:lpstr>
      <vt:lpstr>Proof-of-concept experiment: Investigate the behavior of endogenous nanog during early zebrafish embryogenesis  </vt:lpstr>
      <vt:lpstr>PowerPoint Presentation</vt:lpstr>
      <vt:lpstr>Thanks for the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CluMPS and GEARs:</dc:title>
  <dc:creator>MARIUTTI GIOVANNI [SM5400438]</dc:creator>
  <cp:lastModifiedBy>Giovanni Mariutti</cp:lastModifiedBy>
  <cp:revision>13</cp:revision>
  <dcterms:created xsi:type="dcterms:W3CDTF">2024-02-17T18:44:03Z</dcterms:created>
  <dcterms:modified xsi:type="dcterms:W3CDTF">2024-02-20T10:19:19Z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0x010100C438D713ACE7574E906B4B1A149A7328</vt:lpwstr>
  </property>
</Properties>
</file>