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5" r:id="rId2"/>
    <p:sldId id="256" r:id="rId3"/>
    <p:sldId id="261" r:id="rId4"/>
    <p:sldId id="265" r:id="rId5"/>
    <p:sldId id="264" r:id="rId6"/>
    <p:sldId id="263" r:id="rId7"/>
    <p:sldId id="266" r:id="rId8"/>
    <p:sldId id="294" r:id="rId9"/>
    <p:sldId id="296" r:id="rId10"/>
    <p:sldId id="257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59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00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2"/>
    <p:restoredTop sz="94653"/>
  </p:normalViewPr>
  <p:slideViewPr>
    <p:cSldViewPr snapToGrid="0" showGuides="1">
      <p:cViewPr varScale="1">
        <p:scale>
          <a:sx n="84" d="100"/>
          <a:sy n="84" d="100"/>
        </p:scale>
        <p:origin x="208" y="720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7459E0-0EEE-5B0E-9B2B-BC4AE4458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A8DE2E7-CFDD-60DB-FE61-C04BA826E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DDCD3B-EF20-4DF5-EFC8-B04A02BB0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0D7B72-29B5-1718-E1CF-AC390907C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BC1FBF-1C7E-268A-02AB-E737D43D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51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E80999-DD8F-E2B4-7F42-26627F94E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8EE4519-AE39-D1FC-C348-2E74E9296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99002E-98F9-A033-A883-FC3706FBB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42D391-2C22-2155-4A57-E61F9F8BE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CB1A59-7884-3C33-043B-DE04F8488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EBAFE01-52D9-1111-11A9-2F99A6B81B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70193EF-ED4D-5B3E-4389-07BB0C363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CA7E25-5D32-415F-C52C-08E8854FF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53A414-0A21-2191-F629-ACE4DD6A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0177EF-CF3D-0558-6B5B-F5D2157E9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05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9B6284-1842-70A5-F1E6-19C983001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632E97-3DFF-887A-975D-1571D9B4C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D1DEBC-5CCB-D37D-B3D6-118950D08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479631-787B-1ECA-E39D-AFBBE0F3E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A419EE-38AD-8D8F-9E27-7F7614054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325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F915E9-2222-C24B-9FD9-08214C2C3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DA5DC-3FC9-6456-3392-7083BBECA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B8825B-51ED-F745-EB7D-4D3FC62EC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7CA349-140C-D920-5367-65A20258B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1A45DE-058F-0279-663F-AF164D02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26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A67004-4E70-7869-78B1-9A6D6256B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38F5E0-3270-4B4E-32C4-7A90354EE1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BCA2E65-1301-08F7-8338-742AA76D9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3AE5A9E-B307-5950-37C4-CFD092241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E01829-26D7-56F8-8DBB-39C97301E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449228-7B10-9B79-96E2-72FFB926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6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CD74E0-29B0-5F33-7F6F-F8547BA2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7DBD820-9B0F-EA19-5A44-FF8497200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E41887-8642-7708-A9FF-39428AF833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005A86B-F006-3EB0-118D-72D59F339B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5C8C5F6-9A99-B799-FDFC-C8B6C141F0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9088EDD-257E-BF8D-2DEB-33D9E2B9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647309A-17B7-C346-7704-63B33D194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BF281BD-4393-F65C-2D0B-95C87557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14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EC2E72-BCA2-5DCF-7207-FC3C3A65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A37C84-5F07-F386-DBD3-9F74F813C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44735A7-C14C-7BDA-4ACB-5743B7E3E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88CDF3-FB83-6EAF-F887-47CA41D5F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29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D3835BB-DAFA-6EFD-9A19-D02651F8C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740D3C4-D8E8-29D0-DEEE-67B8037DB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842A99-1C84-DE27-C8E0-7F6699DA0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94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577085-1654-E448-0C10-1BB3D96C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0034C3-A413-D657-BFC5-AF612A01B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B1642B5-6D0A-DD8D-8FF4-EF2F1289C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2E6A98-D4BE-32D2-FC95-167CEA06C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48BF24B-EF42-C4C7-8997-7DDB224B6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23FD7E3-30EF-E8B9-87F6-5835F081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55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673D29-3ADC-8069-870D-2232B7301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83DAC14-F586-DDDF-BE63-16766D508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FC8288E-4634-28D8-3CFA-89BA679AE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A11C0CB-9DEA-7CCC-C3E1-2EE1E272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EB2778-7AB4-63D1-E3A6-6338C16AC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8B08D17-B2A5-E9B8-A453-DFC2EE758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24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A927FA0-7586-8B6B-8D2A-84E833F4F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2199DB2-CEEF-E9F4-F3C5-EA1D0D11D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F07E70-5909-9A3C-D90A-D220110AC3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135C-E34F-1448-8A3E-6E47656D108A}" type="datetimeFigureOut">
              <a:rPr lang="it-IT" smtClean="0"/>
              <a:t>13/11/23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CEE693-6726-4DF3-6695-77073248A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33F695-2F03-71F9-838A-D8094E610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8DBC0-8BD3-1C4C-B881-9D33387BFF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20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2" name="Rectangle 3078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8DBEAE55-3EA1-41D7-A212-5F7D8986C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212206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CFC5F0E7-644F-4101-BE72-12825CF53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17551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3074" name="Picture 2" descr="Spheroids Painting by Para Skevi | Saatchi Art">
            <a:extLst>
              <a:ext uri="{FF2B5EF4-FFF2-40B4-BE49-F238E27FC236}">
                <a16:creationId xmlns:a16="http://schemas.microsoft.com/office/drawing/2014/main" id="{9717ED4F-69C8-9CB5-74C7-6A02927BBD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5" b="15336"/>
          <a:stretch/>
        </p:blipFill>
        <p:spPr bwMode="auto">
          <a:xfrm>
            <a:off x="3374366" y="10"/>
            <a:ext cx="8854440" cy="6857990"/>
          </a:xfrm>
          <a:custGeom>
            <a:avLst/>
            <a:gdLst/>
            <a:ahLst/>
            <a:cxnLst/>
            <a:rect l="l" t="t" r="r" b="b"/>
            <a:pathLst>
              <a:path w="9547224" h="6858000">
                <a:moveTo>
                  <a:pt x="1623023" y="0"/>
                </a:moveTo>
                <a:lnTo>
                  <a:pt x="2716256" y="0"/>
                </a:lnTo>
                <a:lnTo>
                  <a:pt x="3032455" y="0"/>
                </a:lnTo>
                <a:lnTo>
                  <a:pt x="3496422" y="0"/>
                </a:lnTo>
                <a:lnTo>
                  <a:pt x="5205951" y="0"/>
                </a:lnTo>
                <a:lnTo>
                  <a:pt x="9547224" y="0"/>
                </a:lnTo>
                <a:lnTo>
                  <a:pt x="9547224" y="6858000"/>
                </a:lnTo>
                <a:lnTo>
                  <a:pt x="5205951" y="6858000"/>
                </a:lnTo>
                <a:lnTo>
                  <a:pt x="3496422" y="6858000"/>
                </a:lnTo>
                <a:lnTo>
                  <a:pt x="3032455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Freeform: Shape 3084">
            <a:extLst>
              <a:ext uri="{FF2B5EF4-FFF2-40B4-BE49-F238E27FC236}">
                <a16:creationId xmlns:a16="http://schemas.microsoft.com/office/drawing/2014/main" id="{B1F9B6B4-B0C4-45C6-A086-901C960D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644774" y="0"/>
            <a:ext cx="2756893" cy="6858000"/>
          </a:xfrm>
          <a:custGeom>
            <a:avLst/>
            <a:gdLst>
              <a:gd name="connsiteX0" fmla="*/ 1133870 w 2756893"/>
              <a:gd name="connsiteY0" fmla="*/ 0 h 6858000"/>
              <a:gd name="connsiteX1" fmla="*/ 898082 w 2756893"/>
              <a:gd name="connsiteY1" fmla="*/ 0 h 6858000"/>
              <a:gd name="connsiteX2" fmla="*/ 920668 w 2756893"/>
              <a:gd name="connsiteY2" fmla="*/ 14997 h 6858000"/>
              <a:gd name="connsiteX3" fmla="*/ 2554961 w 2756893"/>
              <a:gd name="connsiteY3" fmla="*/ 3621656 h 6858000"/>
              <a:gd name="connsiteX4" fmla="*/ 641513 w 2756893"/>
              <a:gd name="connsiteY4" fmla="*/ 6374814 h 6858000"/>
              <a:gd name="connsiteX5" fmla="*/ 114086 w 2756893"/>
              <a:gd name="connsiteY5" fmla="*/ 6780599 h 6858000"/>
              <a:gd name="connsiteX6" fmla="*/ 0 w 2756893"/>
              <a:gd name="connsiteY6" fmla="*/ 6858000 h 6858000"/>
              <a:gd name="connsiteX7" fmla="*/ 40637 w 2756893"/>
              <a:gd name="connsiteY7" fmla="*/ 6858000 h 6858000"/>
              <a:gd name="connsiteX8" fmla="*/ 254139 w 2756893"/>
              <a:gd name="connsiteY8" fmla="*/ 6858000 h 6858000"/>
              <a:gd name="connsiteX9" fmla="*/ 365895 w 2756893"/>
              <a:gd name="connsiteY9" fmla="*/ 6780599 h 6858000"/>
              <a:gd name="connsiteX10" fmla="*/ 882543 w 2756893"/>
              <a:gd name="connsiteY10" fmla="*/ 6374814 h 6858000"/>
              <a:gd name="connsiteX11" fmla="*/ 2756893 w 2756893"/>
              <a:gd name="connsiteY11" fmla="*/ 3621656 h 6858000"/>
              <a:gd name="connsiteX12" fmla="*/ 1155994 w 2756893"/>
              <a:gd name="connsiteY12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56893" h="6858000">
                <a:moveTo>
                  <a:pt x="1133870" y="0"/>
                </a:moveTo>
                <a:lnTo>
                  <a:pt x="898082" y="0"/>
                </a:lnTo>
                <a:lnTo>
                  <a:pt x="920668" y="14997"/>
                </a:lnTo>
                <a:cubicBezTo>
                  <a:pt x="1969257" y="754641"/>
                  <a:pt x="2554961" y="2093192"/>
                  <a:pt x="2554961" y="3621656"/>
                </a:cubicBezTo>
                <a:cubicBezTo>
                  <a:pt x="2554961" y="4969131"/>
                  <a:pt x="1606863" y="5602839"/>
                  <a:pt x="641513" y="6374814"/>
                </a:cubicBezTo>
                <a:cubicBezTo>
                  <a:pt x="465717" y="6515397"/>
                  <a:pt x="291531" y="6653108"/>
                  <a:pt x="114086" y="6780599"/>
                </a:cubicBezTo>
                <a:lnTo>
                  <a:pt x="0" y="6858000"/>
                </a:lnTo>
                <a:lnTo>
                  <a:pt x="40637" y="6858000"/>
                </a:lnTo>
                <a:lnTo>
                  <a:pt x="254139" y="6858000"/>
                </a:lnTo>
                <a:lnTo>
                  <a:pt x="365895" y="6780599"/>
                </a:lnTo>
                <a:cubicBezTo>
                  <a:pt x="539713" y="6653108"/>
                  <a:pt x="710340" y="6515397"/>
                  <a:pt x="882543" y="6374814"/>
                </a:cubicBezTo>
                <a:cubicBezTo>
                  <a:pt x="1828168" y="5602839"/>
                  <a:pt x="2756893" y="4969131"/>
                  <a:pt x="2756893" y="3621656"/>
                </a:cubicBezTo>
                <a:cubicBezTo>
                  <a:pt x="2756893" y="2093192"/>
                  <a:pt x="2183157" y="754641"/>
                  <a:pt x="1155994" y="14997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E17D2E3-AE67-6079-A36F-333BFC4D7F65}"/>
              </a:ext>
            </a:extLst>
          </p:cNvPr>
          <p:cNvSpPr txBox="1"/>
          <p:nvPr/>
        </p:nvSpPr>
        <p:spPr>
          <a:xfrm>
            <a:off x="2244975" y="1721811"/>
            <a:ext cx="784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latin typeface="Garamond" panose="02020404030301010803" pitchFamily="18" charset="0"/>
              </a:rPr>
              <a:t>SPHEROIDS </a:t>
            </a:r>
          </a:p>
          <a:p>
            <a:pPr algn="ctr"/>
            <a:endParaRPr lang="it-IT" sz="4000" b="1" dirty="0">
              <a:latin typeface="Garamond" panose="02020404030301010803" pitchFamily="18" charset="0"/>
            </a:endParaRPr>
          </a:p>
          <a:p>
            <a:pPr algn="ctr"/>
            <a:r>
              <a:rPr lang="it-IT" sz="4000" b="1" dirty="0">
                <a:latin typeface="Garamond" panose="02020404030301010803" pitchFamily="18" charset="0"/>
              </a:rPr>
              <a:t>ADVANCEMENTS AND APPLICATIONS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9394AB8-759C-9B04-75B8-4216E0CA60EA}"/>
              </a:ext>
            </a:extLst>
          </p:cNvPr>
          <p:cNvSpPr txBox="1"/>
          <p:nvPr/>
        </p:nvSpPr>
        <p:spPr>
          <a:xfrm>
            <a:off x="-36806" y="5998157"/>
            <a:ext cx="9098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latin typeface="Garamond" panose="02020404030301010803" pitchFamily="18" charset="0"/>
              </a:rPr>
              <a:t>Technical Journal Club – Animal </a:t>
            </a:r>
            <a:r>
              <a:rPr lang="it-IT" sz="4000" b="1" dirty="0" err="1">
                <a:latin typeface="Garamond" panose="02020404030301010803" pitchFamily="18" charset="0"/>
              </a:rPr>
              <a:t>series</a:t>
            </a:r>
            <a:endParaRPr lang="it-IT" sz="40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D2B610B-0050-1EA0-3DFA-AE22871C908A}"/>
              </a:ext>
            </a:extLst>
          </p:cNvPr>
          <p:cNvSpPr txBox="1"/>
          <p:nvPr/>
        </p:nvSpPr>
        <p:spPr>
          <a:xfrm>
            <a:off x="8036416" y="0"/>
            <a:ext cx="4410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latin typeface="Garamond" panose="02020404030301010803" pitchFamily="18" charset="0"/>
              </a:rPr>
              <a:t>Elena De Cecco</a:t>
            </a:r>
          </a:p>
        </p:txBody>
      </p:sp>
    </p:spTree>
    <p:extLst>
      <p:ext uri="{BB962C8B-B14F-4D97-AF65-F5344CB8AC3E}">
        <p14:creationId xmlns:p14="http://schemas.microsoft.com/office/powerpoint/2010/main" val="239812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24B2A37E-83DC-163E-F2DF-8443356EC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37" y="460507"/>
            <a:ext cx="10101263" cy="3509359"/>
          </a:xfrm>
          <a:prstGeom prst="rect">
            <a:avLst/>
          </a:prstGeom>
        </p:spPr>
      </p:pic>
      <p:pic>
        <p:nvPicPr>
          <p:cNvPr id="10" name="Immagine 9" descr="Immagine che contiene testo, schermata, Elementi grafici&#10;&#10;Descrizione generata automaticamente">
            <a:extLst>
              <a:ext uri="{FF2B5EF4-FFF2-40B4-BE49-F238E27FC236}">
                <a16:creationId xmlns:a16="http://schemas.microsoft.com/office/drawing/2014/main" id="{25607117-63B5-3EBA-8A31-D0FE326DA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0175" y="4184518"/>
            <a:ext cx="60452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3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8">
            <a:extLst>
              <a:ext uri="{FF2B5EF4-FFF2-40B4-BE49-F238E27FC236}">
                <a16:creationId xmlns:a16="http://schemas.microsoft.com/office/drawing/2014/main" id="{CAD55391-BCA5-838F-A7E1-C61FDF2E83B2}"/>
              </a:ext>
            </a:extLst>
          </p:cNvPr>
          <p:cNvGrpSpPr/>
          <p:nvPr/>
        </p:nvGrpSpPr>
        <p:grpSpPr>
          <a:xfrm>
            <a:off x="1676400" y="1195883"/>
            <a:ext cx="10229850" cy="5462092"/>
            <a:chOff x="1962150" y="1395908"/>
            <a:chExt cx="10229850" cy="5462092"/>
          </a:xfrm>
        </p:grpSpPr>
        <p:pic>
          <p:nvPicPr>
            <p:cNvPr id="5" name="Immagine 4" descr="Immagine che contiene testo, diagramma, schermata, Carattere&#10;&#10;Descrizione generata automaticamente">
              <a:extLst>
                <a:ext uri="{FF2B5EF4-FFF2-40B4-BE49-F238E27FC236}">
                  <a16:creationId xmlns:a16="http://schemas.microsoft.com/office/drawing/2014/main" id="{E2C04523-B614-CD6B-69A8-BB2B265E9B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13" t="15803" r="3096" b="8141"/>
            <a:stretch/>
          </p:blipFill>
          <p:spPr>
            <a:xfrm>
              <a:off x="1962150" y="1395908"/>
              <a:ext cx="10229850" cy="5462092"/>
            </a:xfrm>
            <a:prstGeom prst="rect">
              <a:avLst/>
            </a:prstGeom>
          </p:spPr>
        </p:pic>
        <p:pic>
          <p:nvPicPr>
            <p:cNvPr id="8" name="Immagine 7" descr="Immagine che contiene oscurità&#10;&#10;Descrizione generata automaticamente">
              <a:extLst>
                <a:ext uri="{FF2B5EF4-FFF2-40B4-BE49-F238E27FC236}">
                  <a16:creationId xmlns:a16="http://schemas.microsoft.com/office/drawing/2014/main" id="{64EB2B6E-557D-C578-72FB-5F60EB3868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825" t="58613" r="36888" b="15625"/>
            <a:stretch/>
          </p:blipFill>
          <p:spPr>
            <a:xfrm>
              <a:off x="3052253" y="4100513"/>
              <a:ext cx="768510" cy="585787"/>
            </a:xfrm>
            <a:prstGeom prst="rect">
              <a:avLst/>
            </a:prstGeom>
          </p:spPr>
        </p:pic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D0A4FF4-0838-2D1E-E674-5A3E4817585D}"/>
              </a:ext>
            </a:extLst>
          </p:cNvPr>
          <p:cNvSpPr txBox="1"/>
          <p:nvPr/>
        </p:nvSpPr>
        <p:spPr>
          <a:xfrm>
            <a:off x="2175400" y="385585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Structure</a:t>
            </a:r>
            <a:r>
              <a:rPr lang="it-IT" sz="3200" b="1" dirty="0">
                <a:latin typeface="Garamond" panose="02020404030301010803" pitchFamily="18" charset="0"/>
              </a:rPr>
              <a:t> of the </a:t>
            </a:r>
            <a:r>
              <a:rPr lang="it-IT" sz="3200" b="1" dirty="0" err="1">
                <a:latin typeface="Garamond" panose="02020404030301010803" pitchFamily="18" charset="0"/>
              </a:rPr>
              <a:t>blood</a:t>
            </a:r>
            <a:r>
              <a:rPr lang="it-IT" sz="3200" b="1" dirty="0">
                <a:latin typeface="Garamond" panose="02020404030301010803" pitchFamily="18" charset="0"/>
              </a:rPr>
              <a:t> brain </a:t>
            </a:r>
            <a:r>
              <a:rPr lang="it-IT" sz="3200" b="1" dirty="0" err="1">
                <a:latin typeface="Garamond" panose="02020404030301010803" pitchFamily="18" charset="0"/>
              </a:rPr>
              <a:t>barrier</a:t>
            </a:r>
            <a:endParaRPr lang="it-IT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6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ceptor-mediated transcytosis for drug delivery across the BBB | Download  Scientific Diagram">
            <a:extLst>
              <a:ext uri="{FF2B5EF4-FFF2-40B4-BE49-F238E27FC236}">
                <a16:creationId xmlns:a16="http://schemas.microsoft.com/office/drawing/2014/main" id="{BD5487D0-29E9-2833-7A5C-C0B57C058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" y="1243190"/>
            <a:ext cx="8810628" cy="528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7B9C3E-C3A0-82E5-4C31-128808E2B40B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Receptor-</a:t>
            </a:r>
            <a:r>
              <a:rPr lang="it-IT" sz="3200" b="1" dirty="0" err="1">
                <a:latin typeface="Garamond" panose="02020404030301010803" pitchFamily="18" charset="0"/>
              </a:rPr>
              <a:t>mediated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transcytosis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32E2FBF-00DC-3B49-1302-CDA90C8F0FC9}"/>
              </a:ext>
            </a:extLst>
          </p:cNvPr>
          <p:cNvSpPr txBox="1"/>
          <p:nvPr/>
        </p:nvSpPr>
        <p:spPr>
          <a:xfrm>
            <a:off x="427037" y="5229047"/>
            <a:ext cx="38919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Transferrin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insulin</a:t>
            </a:r>
            <a:r>
              <a:rPr lang="it-IT" sz="2200" dirty="0">
                <a:latin typeface="Garamond" panose="02020404030301010803" pitchFamily="18" charset="0"/>
              </a:rPr>
              <a:t> receptors can be </a:t>
            </a:r>
            <a:r>
              <a:rPr lang="it-IT" sz="2200" dirty="0" err="1">
                <a:latin typeface="Garamond" panose="02020404030301010803" pitchFamily="18" charset="0"/>
              </a:rPr>
              <a:t>exploited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deliver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drugs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across</a:t>
            </a:r>
            <a:r>
              <a:rPr lang="it-IT" sz="2200" dirty="0">
                <a:latin typeface="Garamond" panose="02020404030301010803" pitchFamily="18" charset="0"/>
              </a:rPr>
              <a:t> the BBB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949BE9-FF54-2689-BAB2-7320E14FFAB9}"/>
              </a:ext>
            </a:extLst>
          </p:cNvPr>
          <p:cNvSpPr txBox="1"/>
          <p:nvPr/>
        </p:nvSpPr>
        <p:spPr>
          <a:xfrm>
            <a:off x="8651875" y="3429000"/>
            <a:ext cx="33131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2D </a:t>
            </a:r>
            <a:r>
              <a:rPr lang="it-IT" sz="2200" dirty="0" err="1">
                <a:latin typeface="Garamond" panose="02020404030301010803" pitchFamily="18" charset="0"/>
              </a:rPr>
              <a:t>transwell</a:t>
            </a:r>
            <a:r>
              <a:rPr lang="it-IT" sz="2200" dirty="0">
                <a:latin typeface="Garamond" panose="02020404030301010803" pitchFamily="18" charset="0"/>
              </a:rPr>
              <a:t> models do </a:t>
            </a:r>
            <a:r>
              <a:rPr lang="it-IT" sz="2200" dirty="0" err="1">
                <a:latin typeface="Garamond" panose="02020404030301010803" pitchFamily="18" charset="0"/>
              </a:rPr>
              <a:t>not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recapitulate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permeability</a:t>
            </a:r>
            <a:r>
              <a:rPr lang="it-IT" sz="2200" dirty="0">
                <a:latin typeface="Garamond" panose="02020404030301010803" pitchFamily="18" charset="0"/>
              </a:rPr>
              <a:t> features of the BBB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F203396-C236-5950-BF27-BCFEB0378B50}"/>
              </a:ext>
            </a:extLst>
          </p:cNvPr>
          <p:cNvSpPr txBox="1"/>
          <p:nvPr/>
        </p:nvSpPr>
        <p:spPr>
          <a:xfrm>
            <a:off x="8651874" y="4979283"/>
            <a:ext cx="33131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3D models are </a:t>
            </a:r>
            <a:r>
              <a:rPr lang="it-IT" sz="2200" dirty="0" err="1">
                <a:latin typeface="Garamond" panose="02020404030301010803" pitchFamily="18" charset="0"/>
              </a:rPr>
              <a:t>necessary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344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D08EF0CA-6C93-3FB7-1BBA-0929C26AF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8" y="1371600"/>
            <a:ext cx="4851019" cy="387191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432D2C8-5DDE-A3BC-27A0-0E4B071FFED1}"/>
              </a:ext>
            </a:extLst>
          </p:cNvPr>
          <p:cNvSpPr txBox="1"/>
          <p:nvPr/>
        </p:nvSpPr>
        <p:spPr>
          <a:xfrm>
            <a:off x="414338" y="457199"/>
            <a:ext cx="11415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BBB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are </a:t>
            </a:r>
            <a:r>
              <a:rPr lang="it-IT" sz="2200" dirty="0" err="1">
                <a:latin typeface="Garamond" panose="02020404030301010803" pitchFamily="18" charset="0"/>
              </a:rPr>
              <a:t>composed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three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different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immortalized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populations</a:t>
            </a:r>
            <a:r>
              <a:rPr lang="it-IT" sz="2200" dirty="0">
                <a:latin typeface="Garamond" panose="02020404030301010803" pitchFamily="18" charset="0"/>
              </a:rPr>
              <a:t>: </a:t>
            </a:r>
            <a:r>
              <a:rPr lang="it-IT" sz="2200" dirty="0" err="1">
                <a:latin typeface="Garamond" panose="02020404030301010803" pitchFamily="18" charset="0"/>
              </a:rPr>
              <a:t>BMECs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astrocytes</a:t>
            </a:r>
            <a:r>
              <a:rPr lang="it-IT" sz="2200" dirty="0">
                <a:latin typeface="Garamond" panose="02020404030301010803" pitchFamily="18" charset="0"/>
              </a:rPr>
              <a:t> and brain </a:t>
            </a:r>
            <a:r>
              <a:rPr lang="it-IT" sz="2200" dirty="0" err="1">
                <a:latin typeface="Garamond" panose="02020404030301010803" pitchFamily="18" charset="0"/>
              </a:rPr>
              <a:t>pericytes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pic>
        <p:nvPicPr>
          <p:cNvPr id="6" name="Immagine 5" descr="Immagine che contiene schermata, Policromia, diagramma&#10;&#10;Descrizione generata automaticamente">
            <a:extLst>
              <a:ext uri="{FF2B5EF4-FFF2-40B4-BE49-F238E27FC236}">
                <a16:creationId xmlns:a16="http://schemas.microsoft.com/office/drawing/2014/main" id="{0B4056C6-E10B-DC4D-11FF-9E55CBCB4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421" y="1226640"/>
            <a:ext cx="5314959" cy="2082664"/>
          </a:xfrm>
          <a:prstGeom prst="rect">
            <a:avLst/>
          </a:prstGeom>
        </p:spPr>
      </p:pic>
      <p:pic>
        <p:nvPicPr>
          <p:cNvPr id="8" name="Immagine 7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9A49C7C0-2A29-0887-4FF2-5A6E892D1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852" y="3316870"/>
            <a:ext cx="5415528" cy="186106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48947B1-E9BE-7DEF-7128-1762E757F8BB}"/>
              </a:ext>
            </a:extLst>
          </p:cNvPr>
          <p:cNvSpPr txBox="1"/>
          <p:nvPr/>
        </p:nvSpPr>
        <p:spPr>
          <a:xfrm>
            <a:off x="627470" y="5958928"/>
            <a:ext cx="10987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Sequential</a:t>
            </a:r>
            <a:r>
              <a:rPr lang="it-IT" sz="2200" dirty="0">
                <a:latin typeface="Garamond" panose="02020404030301010803" pitchFamily="18" charset="0"/>
              </a:rPr>
              <a:t> seeding of the </a:t>
            </a:r>
            <a:r>
              <a:rPr lang="it-IT" sz="2200" dirty="0" err="1">
                <a:latin typeface="Garamond" panose="02020404030301010803" pitchFamily="18" charset="0"/>
              </a:rPr>
              <a:t>three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results</a:t>
            </a:r>
            <a:r>
              <a:rPr lang="it-IT" sz="2200" dirty="0">
                <a:latin typeface="Garamond" panose="02020404030301010803" pitchFamily="18" charset="0"/>
              </a:rPr>
              <a:t> in a </a:t>
            </a:r>
            <a:r>
              <a:rPr lang="it-IT" sz="2200" dirty="0" err="1">
                <a:latin typeface="Garamond" panose="02020404030301010803" pitchFamily="18" charset="0"/>
              </a:rPr>
              <a:t>structural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organization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that</a:t>
            </a:r>
            <a:r>
              <a:rPr lang="it-IT" sz="2200" dirty="0">
                <a:latin typeface="Garamond" panose="02020404030301010803" pitchFamily="18" charset="0"/>
              </a:rPr>
              <a:t> more </a:t>
            </a:r>
            <a:r>
              <a:rPr lang="it-IT" sz="2200" dirty="0" err="1">
                <a:latin typeface="Garamond" panose="02020404030301010803" pitchFamily="18" charset="0"/>
              </a:rPr>
              <a:t>resembles</a:t>
            </a:r>
            <a:r>
              <a:rPr lang="it-IT" sz="2200" dirty="0">
                <a:latin typeface="Garamond" panose="02020404030301010803" pitchFamily="18" charset="0"/>
              </a:rPr>
              <a:t> the situation in vivo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750BCB8-957D-295A-D484-61A4596E9D77}"/>
              </a:ext>
            </a:extLst>
          </p:cNvPr>
          <p:cNvSpPr/>
          <p:nvPr/>
        </p:nvSpPr>
        <p:spPr>
          <a:xfrm>
            <a:off x="7369728" y="1604220"/>
            <a:ext cx="1222398" cy="3639294"/>
          </a:xfrm>
          <a:prstGeom prst="rect">
            <a:avLst/>
          </a:prstGeom>
          <a:noFill/>
          <a:ln w="38100">
            <a:solidFill>
              <a:srgbClr val="FF00E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DCF218E-39CA-82A4-4E5F-F71E30DAEDA8}"/>
              </a:ext>
            </a:extLst>
          </p:cNvPr>
          <p:cNvSpPr txBox="1"/>
          <p:nvPr/>
        </p:nvSpPr>
        <p:spPr>
          <a:xfrm>
            <a:off x="627470" y="5358764"/>
            <a:ext cx="106499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In the BBB, </a:t>
            </a:r>
            <a:r>
              <a:rPr lang="it-IT" sz="2200" dirty="0" err="1">
                <a:latin typeface="Garamond" panose="02020404030301010803" pitchFamily="18" charset="0"/>
              </a:rPr>
              <a:t>pericytes</a:t>
            </a:r>
            <a:r>
              <a:rPr lang="it-IT" sz="2200" dirty="0">
                <a:latin typeface="Garamond" panose="02020404030301010803" pitchFamily="18" charset="0"/>
              </a:rPr>
              <a:t> are </a:t>
            </a:r>
            <a:r>
              <a:rPr lang="it-IT" sz="2200" dirty="0" err="1">
                <a:latin typeface="Garamond" panose="02020404030301010803" pitchFamily="18" charset="0"/>
              </a:rPr>
              <a:t>distributed</a:t>
            </a:r>
            <a:r>
              <a:rPr lang="it-IT" sz="2200" dirty="0">
                <a:latin typeface="Garamond" panose="02020404030301010803" pitchFamily="18" charset="0"/>
              </a:rPr>
              <a:t> in a </a:t>
            </a:r>
            <a:r>
              <a:rPr lang="it-IT" sz="2200" dirty="0" err="1">
                <a:latin typeface="Garamond" panose="02020404030301010803" pitchFamily="18" charset="0"/>
              </a:rPr>
              <a:t>monolayer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between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astrocytes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BMECs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6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85A32FA2-6797-E96B-088A-61533A1B3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138" y="1001718"/>
            <a:ext cx="4712670" cy="1927226"/>
          </a:xfrm>
          <a:prstGeom prst="rect">
            <a:avLst/>
          </a:prstGeom>
        </p:spPr>
      </p:pic>
      <p:pic>
        <p:nvPicPr>
          <p:cNvPr id="5" name="Immagine 4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3D6D7490-D5A8-D7AA-CC3C-1D662D078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74" y="3200487"/>
            <a:ext cx="9251349" cy="30607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F980BCD-B38B-BFD8-2906-3103C30FD832}"/>
              </a:ext>
            </a:extLst>
          </p:cNvPr>
          <p:cNvSpPr txBox="1"/>
          <p:nvPr/>
        </p:nvSpPr>
        <p:spPr>
          <a:xfrm>
            <a:off x="414338" y="457199"/>
            <a:ext cx="11415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Cell </a:t>
            </a:r>
            <a:r>
              <a:rPr lang="it-IT" sz="2200" dirty="0" err="1">
                <a:latin typeface="Garamond" panose="02020404030301010803" pitchFamily="18" charset="0"/>
              </a:rPr>
              <a:t>numbers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influence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structure</a:t>
            </a:r>
            <a:r>
              <a:rPr lang="it-IT" sz="2200" dirty="0">
                <a:latin typeface="Garamond" panose="02020404030301010803" pitchFamily="18" charset="0"/>
              </a:rPr>
              <a:t> of the </a:t>
            </a:r>
            <a:r>
              <a:rPr lang="it-IT" sz="2200" dirty="0" err="1">
                <a:latin typeface="Garamond" panose="02020404030301010803" pitchFamily="18" charset="0"/>
              </a:rPr>
              <a:t>nascent</a:t>
            </a:r>
            <a:r>
              <a:rPr lang="it-IT" sz="2200" dirty="0">
                <a:latin typeface="Garamond" panose="02020404030301010803" pitchFamily="18" charset="0"/>
              </a:rPr>
              <a:t> BBB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FD49798-74A0-89F9-E4BA-CE33FCD10EF0}"/>
              </a:ext>
            </a:extLst>
          </p:cNvPr>
          <p:cNvSpPr txBox="1"/>
          <p:nvPr/>
        </p:nvSpPr>
        <p:spPr>
          <a:xfrm>
            <a:off x="5561381" y="1279612"/>
            <a:ext cx="654905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>
                <a:latin typeface="Garamond" panose="02020404030301010803" pitchFamily="18" charset="0"/>
              </a:rPr>
              <a:t>Conditions</a:t>
            </a:r>
            <a:r>
              <a:rPr lang="it-IT" sz="2200" dirty="0">
                <a:latin typeface="Garamond" panose="02020404030301010803" pitchFamily="18" charset="0"/>
              </a:rPr>
              <a:t> 1) and 2) show spots </a:t>
            </a:r>
            <a:r>
              <a:rPr lang="it-IT" sz="2200" dirty="0" err="1">
                <a:latin typeface="Garamond" panose="02020404030301010803" pitchFamily="18" charset="0"/>
              </a:rPr>
              <a:t>where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are </a:t>
            </a:r>
            <a:r>
              <a:rPr lang="it-IT" sz="2200" dirty="0" err="1">
                <a:latin typeface="Garamond" panose="02020404030301010803" pitchFamily="18" charset="0"/>
              </a:rPr>
              <a:t>clumping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together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latin typeface="Garamond" panose="02020404030301010803" pitchFamily="18" charset="0"/>
              </a:rPr>
              <a:t>In </a:t>
            </a:r>
            <a:r>
              <a:rPr lang="it-IT" sz="2200" dirty="0" err="1">
                <a:latin typeface="Garamond" panose="02020404030301010803" pitchFamily="18" charset="0"/>
              </a:rPr>
              <a:t>condition</a:t>
            </a:r>
            <a:r>
              <a:rPr lang="it-IT" sz="2200" dirty="0">
                <a:latin typeface="Garamond" panose="02020404030301010803" pitchFamily="18" charset="0"/>
              </a:rPr>
              <a:t> 4) </a:t>
            </a:r>
            <a:r>
              <a:rPr lang="it-IT" sz="2200" dirty="0" err="1">
                <a:latin typeface="Garamond" panose="02020404030301010803" pitchFamily="18" charset="0"/>
              </a:rPr>
              <a:t>pericytes</a:t>
            </a:r>
            <a:r>
              <a:rPr lang="it-IT" sz="2200" dirty="0">
                <a:latin typeface="Garamond" panose="02020404030301010803" pitchFamily="18" charset="0"/>
              </a:rPr>
              <a:t> do </a:t>
            </a:r>
            <a:r>
              <a:rPr lang="it-IT" sz="2200" dirty="0" err="1">
                <a:latin typeface="Garamond" panose="02020404030301010803" pitchFamily="18" charset="0"/>
              </a:rPr>
              <a:t>not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form</a:t>
            </a:r>
            <a:r>
              <a:rPr lang="it-IT" sz="2200" dirty="0">
                <a:latin typeface="Garamond" panose="02020404030301010803" pitchFamily="18" charset="0"/>
              </a:rPr>
              <a:t> a </a:t>
            </a:r>
            <a:r>
              <a:rPr lang="it-IT" sz="2200" dirty="0" err="1">
                <a:latin typeface="Garamond" panose="02020404030301010803" pitchFamily="18" charset="0"/>
              </a:rPr>
              <a:t>homogeneous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layer</a:t>
            </a:r>
            <a:endParaRPr lang="it-IT" sz="2200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err="1">
                <a:latin typeface="Garamond" panose="02020404030301010803" pitchFamily="18" charset="0"/>
              </a:rPr>
              <a:t>Condition</a:t>
            </a:r>
            <a:r>
              <a:rPr lang="it-IT" sz="2200" dirty="0">
                <a:latin typeface="Garamond" panose="02020404030301010803" pitchFamily="18" charset="0"/>
              </a:rPr>
              <a:t> 3) shows the best </a:t>
            </a:r>
            <a:r>
              <a:rPr lang="it-IT" sz="2200" dirty="0" err="1">
                <a:latin typeface="Garamond" panose="02020404030301010803" pitchFamily="18" charset="0"/>
              </a:rPr>
              <a:t>morphology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3197009-361B-B1D5-9CED-917AE2B77E74}"/>
              </a:ext>
            </a:extLst>
          </p:cNvPr>
          <p:cNvSpPr/>
          <p:nvPr/>
        </p:nvSpPr>
        <p:spPr>
          <a:xfrm rot="16200000">
            <a:off x="1821047" y="3380218"/>
            <a:ext cx="1664677" cy="4376493"/>
          </a:xfrm>
          <a:prstGeom prst="rect">
            <a:avLst/>
          </a:prstGeom>
          <a:noFill/>
          <a:ln w="38100">
            <a:solidFill>
              <a:srgbClr val="FF00E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99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>
            <a:extLst>
              <a:ext uri="{FF2B5EF4-FFF2-40B4-BE49-F238E27FC236}">
                <a16:creationId xmlns:a16="http://schemas.microsoft.com/office/drawing/2014/main" id="{CE38591E-4566-E647-9980-AA76B2C1761D}"/>
              </a:ext>
            </a:extLst>
          </p:cNvPr>
          <p:cNvGrpSpPr/>
          <p:nvPr/>
        </p:nvGrpSpPr>
        <p:grpSpPr>
          <a:xfrm>
            <a:off x="600075" y="1322387"/>
            <a:ext cx="7343773" cy="4544897"/>
            <a:chOff x="600075" y="1322387"/>
            <a:chExt cx="7343773" cy="4544897"/>
          </a:xfrm>
        </p:grpSpPr>
        <p:pic>
          <p:nvPicPr>
            <p:cNvPr id="3" name="Immagine 2" descr="Immagine che contiene schermata, testo, Policromia, cerchio&#10;&#10;Descrizione generata automaticamente">
              <a:extLst>
                <a:ext uri="{FF2B5EF4-FFF2-40B4-BE49-F238E27FC236}">
                  <a16:creationId xmlns:a16="http://schemas.microsoft.com/office/drawing/2014/main" id="{7B6A6FD2-62C6-D2A5-6CAF-E65CD8D315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8383"/>
            <a:stretch/>
          </p:blipFill>
          <p:spPr>
            <a:xfrm>
              <a:off x="600075" y="1322387"/>
              <a:ext cx="3395662" cy="4516321"/>
            </a:xfrm>
            <a:prstGeom prst="rect">
              <a:avLst/>
            </a:prstGeom>
          </p:spPr>
        </p:pic>
        <p:pic>
          <p:nvPicPr>
            <p:cNvPr id="4" name="Immagine 3" descr="Immagine che contiene schermata, testo, Policromia, cerchio&#10;&#10;Descrizione generata automaticamente">
              <a:extLst>
                <a:ext uri="{FF2B5EF4-FFF2-40B4-BE49-F238E27FC236}">
                  <a16:creationId xmlns:a16="http://schemas.microsoft.com/office/drawing/2014/main" id="{25C257A8-A362-FA3D-1F4D-71E391DED7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155"/>
            <a:stretch/>
          </p:blipFill>
          <p:spPr>
            <a:xfrm>
              <a:off x="4548186" y="1593512"/>
              <a:ext cx="3395661" cy="4273772"/>
            </a:xfrm>
            <a:prstGeom prst="rect">
              <a:avLst/>
            </a:prstGeom>
          </p:spPr>
        </p:pic>
        <p:pic>
          <p:nvPicPr>
            <p:cNvPr id="5" name="Immagine 4" descr="Immagine che contiene schermata, testo, Policromia, cerchio&#10;&#10;Descrizione generata automaticamente">
              <a:extLst>
                <a:ext uri="{FF2B5EF4-FFF2-40B4-BE49-F238E27FC236}">
                  <a16:creationId xmlns:a16="http://schemas.microsoft.com/office/drawing/2014/main" id="{A167CF22-5FD2-24EF-7055-8C1FFFFC97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6236"/>
            <a:stretch/>
          </p:blipFill>
          <p:spPr>
            <a:xfrm>
              <a:off x="4548186" y="1322387"/>
              <a:ext cx="3395662" cy="329348"/>
            </a:xfrm>
            <a:prstGeom prst="rect">
              <a:avLst/>
            </a:prstGeom>
          </p:spPr>
        </p:pic>
      </p:grp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5C5E6D-9F7A-2EF3-67B0-2E6B266AE0BA}"/>
              </a:ext>
            </a:extLst>
          </p:cNvPr>
          <p:cNvSpPr txBox="1"/>
          <p:nvPr/>
        </p:nvSpPr>
        <p:spPr>
          <a:xfrm>
            <a:off x="8256789" y="2837846"/>
            <a:ext cx="36589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Expression</a:t>
            </a:r>
            <a:r>
              <a:rPr lang="it-IT" sz="2200" dirty="0">
                <a:latin typeface="Garamond" panose="02020404030301010803" pitchFamily="18" charset="0"/>
              </a:rPr>
              <a:t> of BBB markers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comparable </a:t>
            </a:r>
            <a:r>
              <a:rPr lang="it-IT" sz="2200" dirty="0" err="1">
                <a:latin typeface="Garamond" panose="02020404030301010803" pitchFamily="18" charset="0"/>
              </a:rPr>
              <a:t>among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two</a:t>
            </a:r>
            <a:r>
              <a:rPr lang="it-IT" sz="2200" dirty="0">
                <a:latin typeface="Garamond" panose="02020404030301010803" pitchFamily="18" charset="0"/>
              </a:rPr>
              <a:t> models, </a:t>
            </a:r>
            <a:r>
              <a:rPr lang="it-IT" sz="2200" dirty="0" err="1">
                <a:latin typeface="Garamond" panose="02020404030301010803" pitchFamily="18" charset="0"/>
              </a:rPr>
              <a:t>but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TfR</a:t>
            </a:r>
            <a:r>
              <a:rPr lang="it-IT" sz="2200" dirty="0">
                <a:latin typeface="Garamond" panose="02020404030301010803" pitchFamily="18" charset="0"/>
              </a:rPr>
              <a:t> and IR are </a:t>
            </a:r>
            <a:r>
              <a:rPr lang="it-IT" sz="2200" dirty="0" err="1">
                <a:latin typeface="Garamond" panose="02020404030301010803" pitchFamily="18" charset="0"/>
              </a:rPr>
              <a:t>slightly</a:t>
            </a:r>
            <a:r>
              <a:rPr lang="it-IT" sz="2200" dirty="0">
                <a:latin typeface="Garamond" panose="02020404030301010803" pitchFamily="18" charset="0"/>
              </a:rPr>
              <a:t> more </a:t>
            </a:r>
            <a:r>
              <a:rPr lang="it-IT" sz="2200" dirty="0" err="1">
                <a:latin typeface="Garamond" panose="02020404030301010803" pitchFamily="18" charset="0"/>
              </a:rPr>
              <a:t>expressed</a:t>
            </a:r>
            <a:r>
              <a:rPr lang="it-IT" sz="2200" dirty="0">
                <a:latin typeface="Garamond" panose="02020404030301010803" pitchFamily="18" charset="0"/>
              </a:rPr>
              <a:t> in the 2.0 model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3CF18FA-836D-F881-F22B-51C8F48FA17B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Characterization</a:t>
            </a:r>
            <a:r>
              <a:rPr lang="it-IT" sz="3200" b="1" dirty="0">
                <a:latin typeface="Garamond" panose="02020404030301010803" pitchFamily="18" charset="0"/>
              </a:rPr>
              <a:t> of the hiMCS2.0 model</a:t>
            </a:r>
          </a:p>
        </p:txBody>
      </p:sp>
    </p:spTree>
    <p:extLst>
      <p:ext uri="{BB962C8B-B14F-4D97-AF65-F5344CB8AC3E}">
        <p14:creationId xmlns:p14="http://schemas.microsoft.com/office/powerpoint/2010/main" val="4153342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iagramma, design&#10;&#10;Descrizione generata automaticamente">
            <a:extLst>
              <a:ext uri="{FF2B5EF4-FFF2-40B4-BE49-F238E27FC236}">
                <a16:creationId xmlns:a16="http://schemas.microsoft.com/office/drawing/2014/main" id="{C8DCA056-FE95-F72A-9840-A75AD4037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75" y="1032171"/>
            <a:ext cx="2994025" cy="556865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D2D2DC3-1FA4-E2E1-9B6E-52E985271750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Evaluation of </a:t>
            </a:r>
            <a:r>
              <a:rPr lang="it-IT" sz="3200" b="1" dirty="0" err="1">
                <a:latin typeface="Garamond" panose="02020404030301010803" pitchFamily="18" charset="0"/>
              </a:rPr>
              <a:t>permeability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function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DD6CD14-1834-6086-3D6A-73CA10C23DDF}"/>
              </a:ext>
            </a:extLst>
          </p:cNvPr>
          <p:cNvSpPr txBox="1"/>
          <p:nvPr/>
        </p:nvSpPr>
        <p:spPr>
          <a:xfrm>
            <a:off x="3797748" y="1165312"/>
            <a:ext cx="784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BBB </a:t>
            </a:r>
            <a:r>
              <a:rPr lang="it-IT" sz="2200" dirty="0" err="1">
                <a:latin typeface="Garamond" panose="02020404030301010803" pitchFamily="18" charset="0"/>
              </a:rPr>
              <a:t>spheroid</a:t>
            </a:r>
            <a:r>
              <a:rPr lang="it-IT" sz="2200" dirty="0">
                <a:latin typeface="Garamond" panose="02020404030301010803" pitchFamily="18" charset="0"/>
              </a:rPr>
              <a:t> model (2.0) </a:t>
            </a:r>
            <a:r>
              <a:rPr lang="it-IT" sz="2200" dirty="0" err="1">
                <a:latin typeface="Garamond" panose="02020404030301010803" pitchFamily="18" charset="0"/>
              </a:rPr>
              <a:t>was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compared</a:t>
            </a:r>
            <a:r>
              <a:rPr lang="it-IT" sz="2200" dirty="0">
                <a:latin typeface="Garamond" panose="02020404030301010803" pitchFamily="18" charset="0"/>
              </a:rPr>
              <a:t> to a </a:t>
            </a:r>
            <a:r>
              <a:rPr lang="it-IT" sz="2200" dirty="0" err="1">
                <a:latin typeface="Garamond" panose="02020404030301010803" pitchFamily="18" charset="0"/>
              </a:rPr>
              <a:t>previous</a:t>
            </a:r>
            <a:r>
              <a:rPr lang="it-IT" sz="2200" dirty="0">
                <a:latin typeface="Garamond" panose="02020404030301010803" pitchFamily="18" charset="0"/>
              </a:rPr>
              <a:t> model with </a:t>
            </a:r>
            <a:r>
              <a:rPr lang="it-IT" sz="2200" dirty="0" err="1">
                <a:latin typeface="Garamond" panose="02020404030301010803" pitchFamily="18" charset="0"/>
              </a:rPr>
              <a:t>lower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intraspheroidal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complexity</a:t>
            </a:r>
            <a:r>
              <a:rPr lang="it-IT" sz="2200" dirty="0">
                <a:latin typeface="Garamond" panose="02020404030301010803" pitchFamily="18" charset="0"/>
              </a:rPr>
              <a:t> (1.0)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EA21CFC-D9D9-95AE-5E4A-0BD4CAEE6F7D}"/>
              </a:ext>
            </a:extLst>
          </p:cNvPr>
          <p:cNvSpPr txBox="1"/>
          <p:nvPr/>
        </p:nvSpPr>
        <p:spPr>
          <a:xfrm>
            <a:off x="3797748" y="2219181"/>
            <a:ext cx="784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Lucifer</a:t>
            </a:r>
            <a:r>
              <a:rPr lang="it-IT" sz="2200" dirty="0">
                <a:latin typeface="Garamond" panose="02020404030301010803" pitchFamily="18" charset="0"/>
              </a:rPr>
              <a:t> Yellow (LY) and R123 </a:t>
            </a:r>
            <a:r>
              <a:rPr lang="it-IT" sz="2200" dirty="0" err="1">
                <a:latin typeface="Garamond" panose="02020404030301010803" pitchFamily="18" charset="0"/>
              </a:rPr>
              <a:t>were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used</a:t>
            </a:r>
            <a:r>
              <a:rPr lang="it-IT" sz="2200" dirty="0">
                <a:latin typeface="Garamond" panose="02020404030301010803" pitchFamily="18" charset="0"/>
              </a:rPr>
              <a:t> to check membrane </a:t>
            </a:r>
            <a:r>
              <a:rPr lang="it-IT" sz="2200" dirty="0" err="1">
                <a:latin typeface="Garamond" panose="02020404030301010803" pitchFamily="18" charset="0"/>
              </a:rPr>
              <a:t>permeability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28491F1-FF7A-5636-0900-05D59E219F65}"/>
              </a:ext>
            </a:extLst>
          </p:cNvPr>
          <p:cNvSpPr txBox="1"/>
          <p:nvPr/>
        </p:nvSpPr>
        <p:spPr>
          <a:xfrm>
            <a:off x="3721336" y="3688101"/>
            <a:ext cx="24458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Permeability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lower</a:t>
            </a:r>
            <a:r>
              <a:rPr lang="it-IT" sz="2200" dirty="0">
                <a:latin typeface="Garamond" panose="02020404030301010803" pitchFamily="18" charset="0"/>
              </a:rPr>
              <a:t> in the 2.0 model</a:t>
            </a:r>
          </a:p>
        </p:txBody>
      </p:sp>
      <p:pic>
        <p:nvPicPr>
          <p:cNvPr id="9" name="Immagine 8" descr="Immagine che contiene schermata, diagramma, testo&#10;&#10;Descrizione generata automaticamente">
            <a:extLst>
              <a:ext uri="{FF2B5EF4-FFF2-40B4-BE49-F238E27FC236}">
                <a16:creationId xmlns:a16="http://schemas.microsoft.com/office/drawing/2014/main" id="{4A4EC886-6049-5315-C434-A32CF74127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08" t="3218" r="3944" b="65098"/>
          <a:stretch/>
        </p:blipFill>
        <p:spPr>
          <a:xfrm>
            <a:off x="6459562" y="3745253"/>
            <a:ext cx="2931934" cy="2482166"/>
          </a:xfrm>
          <a:prstGeom prst="rect">
            <a:avLst/>
          </a:prstGeom>
        </p:spPr>
      </p:pic>
      <p:pic>
        <p:nvPicPr>
          <p:cNvPr id="10" name="Immagine 9" descr="Immagine che contiene schermata, diagramma, testo&#10;&#10;Descrizione generata automaticamente">
            <a:extLst>
              <a:ext uri="{FF2B5EF4-FFF2-40B4-BE49-F238E27FC236}">
                <a16:creationId xmlns:a16="http://schemas.microsoft.com/office/drawing/2014/main" id="{7713752D-66E9-491E-6593-ED413176D6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510"/>
          <a:stretch/>
        </p:blipFill>
        <p:spPr>
          <a:xfrm>
            <a:off x="9391496" y="3114674"/>
            <a:ext cx="2405069" cy="374332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F5E2D39-1575-BD6A-E1EC-CF58BA0E3A6B}"/>
              </a:ext>
            </a:extLst>
          </p:cNvPr>
          <p:cNvSpPr txBox="1"/>
          <p:nvPr/>
        </p:nvSpPr>
        <p:spPr>
          <a:xfrm>
            <a:off x="3527628" y="5421571"/>
            <a:ext cx="29319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Upon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inhibition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P-gp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permeability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increases</a:t>
            </a:r>
            <a:r>
              <a:rPr lang="it-IT" sz="2200" dirty="0">
                <a:latin typeface="Garamond" panose="02020404030301010803" pitchFamily="18" charset="0"/>
              </a:rPr>
              <a:t> more in the 2.0 model</a:t>
            </a:r>
          </a:p>
        </p:txBody>
      </p:sp>
    </p:spTree>
    <p:extLst>
      <p:ext uri="{BB962C8B-B14F-4D97-AF65-F5344CB8AC3E}">
        <p14:creationId xmlns:p14="http://schemas.microsoft.com/office/powerpoint/2010/main" val="1018890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4BF3C4B-15E6-5AED-ADD0-A7C8B72E7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" y="1321287"/>
            <a:ext cx="8361874" cy="50419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DC3197-4524-2188-D7ED-D8B099765D5B}"/>
              </a:ext>
            </a:extLst>
          </p:cNvPr>
          <p:cNvSpPr txBox="1"/>
          <p:nvPr/>
        </p:nvSpPr>
        <p:spPr>
          <a:xfrm>
            <a:off x="538162" y="294671"/>
            <a:ext cx="11306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Both</a:t>
            </a:r>
            <a:r>
              <a:rPr lang="it-IT" sz="2200" dirty="0">
                <a:latin typeface="Garamond" panose="02020404030301010803" pitchFamily="18" charset="0"/>
              </a:rPr>
              <a:t> Tf-647 and </a:t>
            </a:r>
            <a:r>
              <a:rPr lang="it-IT" sz="2200" dirty="0" err="1">
                <a:latin typeface="Garamond" panose="02020404030301010803" pitchFamily="18" charset="0"/>
              </a:rPr>
              <a:t>Insulin</a:t>
            </a:r>
            <a:r>
              <a:rPr lang="it-IT" sz="2200" dirty="0">
                <a:latin typeface="Garamond" panose="02020404030301010803" pitchFamily="18" charset="0"/>
              </a:rPr>
              <a:t>-FITC are </a:t>
            </a:r>
            <a:r>
              <a:rPr lang="it-IT" sz="2200" dirty="0" err="1">
                <a:latin typeface="Garamond" panose="02020404030301010803" pitchFamily="18" charset="0"/>
              </a:rPr>
              <a:t>actively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transcytosed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across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epithelial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layer</a:t>
            </a:r>
            <a:r>
              <a:rPr lang="it-IT" sz="2200" dirty="0">
                <a:latin typeface="Garamond" panose="02020404030301010803" pitchFamily="18" charset="0"/>
              </a:rPr>
              <a:t> to the inside of the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. </a:t>
            </a:r>
            <a:r>
              <a:rPr lang="it-IT" sz="2200" dirty="0" err="1">
                <a:latin typeface="Garamond" panose="02020404030301010803" pitchFamily="18" charset="0"/>
              </a:rPr>
              <a:t>Uptake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reduced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upon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addition</a:t>
            </a:r>
            <a:r>
              <a:rPr lang="it-IT" sz="2200" dirty="0">
                <a:latin typeface="Garamond" panose="02020404030301010803" pitchFamily="18" charset="0"/>
              </a:rPr>
              <a:t> of non-</a:t>
            </a:r>
            <a:r>
              <a:rPr lang="it-IT" sz="2200" dirty="0" err="1">
                <a:latin typeface="Garamond" panose="02020404030301010803" pitchFamily="18" charset="0"/>
              </a:rPr>
              <a:t>labelled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proteins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CE2FB7D-7179-6D65-CB0E-3EBF3C540C51}"/>
              </a:ext>
            </a:extLst>
          </p:cNvPr>
          <p:cNvSpPr txBox="1"/>
          <p:nvPr/>
        </p:nvSpPr>
        <p:spPr>
          <a:xfrm>
            <a:off x="8901112" y="2321004"/>
            <a:ext cx="29432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Consistent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upatek</a:t>
            </a:r>
            <a:r>
              <a:rPr lang="it-IT" sz="2200" dirty="0">
                <a:latin typeface="Garamond" panose="02020404030301010803" pitchFamily="18" charset="0"/>
              </a:rPr>
              <a:t> of Tfn-647 </a:t>
            </a:r>
            <a:r>
              <a:rPr lang="it-IT" sz="2200" dirty="0" err="1">
                <a:latin typeface="Garamond" panose="02020404030301010803" pitchFamily="18" charset="0"/>
              </a:rPr>
              <a:t>observed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also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at</a:t>
            </a:r>
            <a:r>
              <a:rPr lang="it-IT" sz="2200" dirty="0">
                <a:latin typeface="Garamond" panose="02020404030301010803" pitchFamily="18" charset="0"/>
              </a:rPr>
              <a:t> 4°C 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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unknown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reason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.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55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schermata, diagramma, linea&#10;&#10;Descrizione generata automaticamente">
            <a:extLst>
              <a:ext uri="{FF2B5EF4-FFF2-40B4-BE49-F238E27FC236}">
                <a16:creationId xmlns:a16="http://schemas.microsoft.com/office/drawing/2014/main" id="{0E461507-C950-F4DE-2FFD-D818D9930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392114"/>
            <a:ext cx="6384926" cy="3827166"/>
          </a:xfrm>
          <a:prstGeom prst="rect">
            <a:avLst/>
          </a:prstGeom>
        </p:spPr>
      </p:pic>
      <p:pic>
        <p:nvPicPr>
          <p:cNvPr id="4" name="Immagine 3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FFA3D5ED-E1F8-5819-CD42-F153C62F3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386" y="2862457"/>
            <a:ext cx="5281614" cy="378033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9A46E51-95EF-E8AB-A4B6-60A06D376B5C}"/>
              </a:ext>
            </a:extLst>
          </p:cNvPr>
          <p:cNvSpPr txBox="1"/>
          <p:nvPr/>
        </p:nvSpPr>
        <p:spPr>
          <a:xfrm>
            <a:off x="6910386" y="506414"/>
            <a:ext cx="50657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Two anti-Tfr </a:t>
            </a:r>
            <a:r>
              <a:rPr lang="it-IT" sz="2200" dirty="0" err="1">
                <a:latin typeface="Garamond" panose="02020404030301010803" pitchFamily="18" charset="0"/>
              </a:rPr>
              <a:t>antibodies</a:t>
            </a:r>
            <a:r>
              <a:rPr lang="it-IT" sz="2200" dirty="0">
                <a:latin typeface="Garamond" panose="02020404030301010803" pitchFamily="18" charset="0"/>
              </a:rPr>
              <a:t> are </a:t>
            </a:r>
            <a:r>
              <a:rPr lang="it-IT" sz="2200" dirty="0" err="1">
                <a:latin typeface="Garamond" panose="02020404030301010803" pitchFamily="18" charset="0"/>
              </a:rPr>
              <a:t>able</a:t>
            </a:r>
            <a:r>
              <a:rPr lang="it-IT" sz="2200" dirty="0">
                <a:latin typeface="Garamond" panose="02020404030301010803" pitchFamily="18" charset="0"/>
              </a:rPr>
              <a:t> to cross the BMEC </a:t>
            </a:r>
            <a:r>
              <a:rPr lang="it-IT" sz="2200" dirty="0" err="1">
                <a:latin typeface="Garamond" panose="02020404030301010803" pitchFamily="18" charset="0"/>
              </a:rPr>
              <a:t>layer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consistently</a:t>
            </a:r>
            <a:r>
              <a:rPr lang="it-IT" sz="2200" dirty="0">
                <a:latin typeface="Garamond" panose="02020404030301010803" pitchFamily="18" charset="0"/>
              </a:rPr>
              <a:t> with </a:t>
            </a:r>
            <a:r>
              <a:rPr lang="it-IT" sz="2200" dirty="0" err="1">
                <a:latin typeface="Garamond" panose="02020404030301010803" pitchFamily="18" charset="0"/>
              </a:rPr>
              <a:t>what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described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other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publications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MEM189 </a:t>
            </a:r>
            <a:r>
              <a:rPr lang="it-IT" sz="2200" dirty="0" err="1">
                <a:latin typeface="Garamond" panose="02020404030301010803" pitchFamily="18" charset="0"/>
              </a:rPr>
              <a:t>antibody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penetrates</a:t>
            </a:r>
            <a:r>
              <a:rPr lang="it-IT" sz="2200" dirty="0">
                <a:latin typeface="Garamond" panose="02020404030301010803" pitchFamily="18" charset="0"/>
              </a:rPr>
              <a:t> more </a:t>
            </a:r>
            <a:r>
              <a:rPr lang="it-IT" sz="2200" dirty="0" err="1">
                <a:latin typeface="Garamond" panose="02020404030301010803" pitchFamily="18" charset="0"/>
              </a:rPr>
              <a:t>efficiently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than</a:t>
            </a:r>
            <a:r>
              <a:rPr lang="it-IT" sz="2200" dirty="0">
                <a:latin typeface="Garamond" panose="02020404030301010803" pitchFamily="18" charset="0"/>
              </a:rPr>
              <a:t> 13EA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359B81B-EEC8-7738-1AB7-CDCFF6C1EF07}"/>
              </a:ext>
            </a:extLst>
          </p:cNvPr>
          <p:cNvSpPr txBox="1"/>
          <p:nvPr/>
        </p:nvSpPr>
        <p:spPr>
          <a:xfrm>
            <a:off x="641350" y="4342228"/>
            <a:ext cx="55340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Similarly</a:t>
            </a:r>
            <a:r>
              <a:rPr lang="it-IT" sz="2200" dirty="0">
                <a:latin typeface="Garamond" panose="02020404030301010803" pitchFamily="18" charset="0"/>
              </a:rPr>
              <a:t>, SLS peptide </a:t>
            </a:r>
            <a:r>
              <a:rPr lang="it-IT" sz="2200" dirty="0" err="1">
                <a:latin typeface="Garamond" panose="02020404030301010803" pitchFamily="18" charset="0"/>
              </a:rPr>
              <a:t>could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efficiently</a:t>
            </a:r>
            <a:r>
              <a:rPr lang="it-IT" sz="2200" dirty="0">
                <a:latin typeface="Garamond" panose="02020404030301010803" pitchFamily="18" charset="0"/>
              </a:rPr>
              <a:t> penetrate in the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while</a:t>
            </a:r>
            <a:r>
              <a:rPr lang="it-IT" sz="2200" dirty="0">
                <a:latin typeface="Garamond" panose="02020404030301010803" pitchFamily="18" charset="0"/>
              </a:rPr>
              <a:t> the DNP peptide </a:t>
            </a:r>
            <a:r>
              <a:rPr lang="it-IT" sz="2200" dirty="0" err="1">
                <a:latin typeface="Garamond" panose="02020404030301010803" pitchFamily="18" charset="0"/>
              </a:rPr>
              <a:t>was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less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permeable</a:t>
            </a:r>
            <a:r>
              <a:rPr lang="it-IT" sz="2200" dirty="0">
                <a:latin typeface="Garamond" panose="02020404030301010803" pitchFamily="18" charset="0"/>
              </a:rPr>
              <a:t>. </a:t>
            </a:r>
          </a:p>
          <a:p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 err="1">
                <a:latin typeface="Garamond" panose="02020404030301010803" pitchFamily="18" charset="0"/>
              </a:rPr>
              <a:t>These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results</a:t>
            </a:r>
            <a:r>
              <a:rPr lang="it-IT" sz="2200" dirty="0">
                <a:latin typeface="Garamond" panose="02020404030301010803" pitchFamily="18" charset="0"/>
              </a:rPr>
              <a:t> are in agreement with </a:t>
            </a:r>
            <a:r>
              <a:rPr lang="it-IT" sz="2200" dirty="0" err="1">
                <a:latin typeface="Garamond" panose="02020404030301010803" pitchFamily="18" charset="0"/>
              </a:rPr>
              <a:t>previous</a:t>
            </a:r>
            <a:r>
              <a:rPr lang="it-IT" sz="2200" dirty="0">
                <a:latin typeface="Garamond" panose="02020404030301010803" pitchFamily="18" charset="0"/>
              </a:rPr>
              <a:t> reports.</a:t>
            </a:r>
          </a:p>
        </p:txBody>
      </p:sp>
    </p:spTree>
    <p:extLst>
      <p:ext uri="{BB962C8B-B14F-4D97-AF65-F5344CB8AC3E}">
        <p14:creationId xmlns:p14="http://schemas.microsoft.com/office/powerpoint/2010/main" val="491968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F9BD14-4A99-7C93-B1F6-030B3E9CA6D3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Conclusions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7219A7-CEAE-1916-ADE4-FB2326B0AEE1}"/>
              </a:ext>
            </a:extLst>
          </p:cNvPr>
          <p:cNvSpPr txBox="1"/>
          <p:nvPr/>
        </p:nvSpPr>
        <p:spPr>
          <a:xfrm>
            <a:off x="398585" y="1226405"/>
            <a:ext cx="1139483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it-IT" sz="2200" dirty="0" err="1">
                <a:latin typeface="Garamond" panose="02020404030301010803" pitchFamily="18" charset="0"/>
              </a:rPr>
              <a:t>Permeability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properties</a:t>
            </a:r>
            <a:r>
              <a:rPr lang="it-IT" sz="2200" dirty="0">
                <a:latin typeface="Garamond" panose="02020404030301010803" pitchFamily="18" charset="0"/>
              </a:rPr>
              <a:t> of the BBB can be </a:t>
            </a:r>
            <a:r>
              <a:rPr lang="it-IT" sz="2200" dirty="0" err="1">
                <a:latin typeface="Garamond" panose="02020404030301010803" pitchFamily="18" charset="0"/>
              </a:rPr>
              <a:t>riproduced</a:t>
            </a:r>
            <a:r>
              <a:rPr lang="it-IT" sz="2200" dirty="0">
                <a:latin typeface="Garamond" panose="02020404030301010803" pitchFamily="18" charset="0"/>
              </a:rPr>
              <a:t> in vitro by </a:t>
            </a:r>
            <a:r>
              <a:rPr lang="it-IT" sz="2200" dirty="0" err="1">
                <a:latin typeface="Garamond" panose="02020404030301010803" pitchFamily="18" charset="0"/>
              </a:rPr>
              <a:t>generating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multicellular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from </a:t>
            </a:r>
            <a:r>
              <a:rPr lang="it-IT" sz="2200" dirty="0" err="1">
                <a:latin typeface="Garamond" panose="02020404030301010803" pitchFamily="18" charset="0"/>
              </a:rPr>
              <a:t>immortalized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The use of </a:t>
            </a:r>
            <a:r>
              <a:rPr lang="it-IT" sz="2200" dirty="0" err="1">
                <a:latin typeface="Garamond" panose="02020404030301010803" pitchFamily="18" charset="0"/>
              </a:rPr>
              <a:t>immortalized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makes the </a:t>
            </a:r>
            <a:r>
              <a:rPr lang="it-IT" sz="2200" dirty="0" err="1">
                <a:latin typeface="Garamond" panose="02020404030301010803" pitchFamily="18" charset="0"/>
              </a:rPr>
              <a:t>process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scalable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robust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 err="1">
                <a:latin typeface="Garamond" panose="02020404030301010803" pitchFamily="18" charset="0"/>
              </a:rPr>
              <a:t>Proteins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form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intercellular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junctions</a:t>
            </a:r>
            <a:r>
              <a:rPr lang="it-IT" sz="2200" dirty="0">
                <a:latin typeface="Garamond" panose="02020404030301010803" pitchFamily="18" charset="0"/>
              </a:rPr>
              <a:t> (</a:t>
            </a:r>
            <a:r>
              <a:rPr lang="it-IT" sz="2200" dirty="0" err="1">
                <a:latin typeface="Garamond" panose="02020404030301010803" pitchFamily="18" charset="0"/>
              </a:rPr>
              <a:t>P-gp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cadherins</a:t>
            </a:r>
            <a:r>
              <a:rPr lang="it-IT" sz="2200" dirty="0">
                <a:latin typeface="Garamond" panose="02020404030301010803" pitchFamily="18" charset="0"/>
              </a:rPr>
              <a:t>, ZO-1) are </a:t>
            </a:r>
            <a:r>
              <a:rPr lang="it-IT" sz="2200" dirty="0" err="1">
                <a:latin typeface="Garamond" panose="02020404030301010803" pitchFamily="18" charset="0"/>
              </a:rPr>
              <a:t>expressed</a:t>
            </a:r>
            <a:r>
              <a:rPr lang="it-IT" sz="2200" dirty="0">
                <a:latin typeface="Garamond" panose="02020404030301010803" pitchFamily="18" charset="0"/>
              </a:rPr>
              <a:t> in the in vitro BBB model.</a:t>
            </a:r>
          </a:p>
          <a:p>
            <a:pPr marL="342900" indent="-342900">
              <a:buFont typeface="Wingdings" pitchFamily="2" charset="2"/>
              <a:buChar char="Ø"/>
            </a:pPr>
            <a:endParaRPr lang="it-IT" sz="2200" dirty="0">
              <a:latin typeface="Garamond" panose="02020404030301010803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hiMCS2.0 BBB models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not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permeable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soluble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fluorescent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dyes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endParaRPr lang="it-IT" sz="2200" dirty="0">
              <a:latin typeface="Garamond" panose="02020404030301010803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Tfr-</a:t>
            </a:r>
            <a:r>
              <a:rPr lang="it-IT" sz="2200" dirty="0" err="1">
                <a:latin typeface="Garamond" panose="02020404030301010803" pitchFamily="18" charset="0"/>
              </a:rPr>
              <a:t>mediated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transcytosis</a:t>
            </a:r>
            <a:r>
              <a:rPr lang="it-IT" sz="2200" dirty="0">
                <a:latin typeface="Garamond" panose="02020404030301010803" pitchFamily="18" charset="0"/>
              </a:rPr>
              <a:t> of middle/</a:t>
            </a:r>
            <a:r>
              <a:rPr lang="it-IT" sz="2200" dirty="0" err="1">
                <a:latin typeface="Garamond" panose="02020404030301010803" pitchFamily="18" charset="0"/>
              </a:rPr>
              <a:t>macromolecules</a:t>
            </a:r>
            <a:r>
              <a:rPr lang="it-IT" sz="2200" dirty="0">
                <a:latin typeface="Garamond" panose="02020404030301010803" pitchFamily="18" charset="0"/>
              </a:rPr>
              <a:t> can be </a:t>
            </a:r>
            <a:r>
              <a:rPr lang="it-IT" sz="2200" dirty="0" err="1">
                <a:latin typeface="Garamond" panose="02020404030301010803" pitchFamily="18" charset="0"/>
              </a:rPr>
              <a:t>evaluated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using</a:t>
            </a:r>
            <a:r>
              <a:rPr lang="it-IT" sz="2200" dirty="0">
                <a:latin typeface="Garamond" panose="02020404030301010803" pitchFamily="18" charset="0"/>
              </a:rPr>
              <a:t> hiMCS2.0 BBB model thanks to </a:t>
            </a:r>
            <a:r>
              <a:rPr lang="it-IT" sz="2200" dirty="0" err="1">
                <a:latin typeface="Garamond" panose="02020404030301010803" pitchFamily="18" charset="0"/>
              </a:rPr>
              <a:t>its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expression</a:t>
            </a:r>
            <a:r>
              <a:rPr lang="it-IT" sz="2200" dirty="0">
                <a:latin typeface="Garamond" panose="02020404030301010803" pitchFamily="18" charset="0"/>
              </a:rPr>
              <a:t> of the Tf receptor.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High </a:t>
            </a:r>
            <a:r>
              <a:rPr lang="it-IT" sz="2200" dirty="0" err="1">
                <a:latin typeface="Garamond" panose="02020404030301010803" pitchFamily="18" charset="0"/>
              </a:rPr>
              <a:t>expression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insulin</a:t>
            </a:r>
            <a:r>
              <a:rPr lang="it-IT" sz="2200" dirty="0">
                <a:latin typeface="Garamond" panose="02020404030301010803" pitchFamily="18" charset="0"/>
              </a:rPr>
              <a:t> receptor makes </a:t>
            </a:r>
            <a:r>
              <a:rPr lang="it-IT" sz="2200" dirty="0" err="1">
                <a:latin typeface="Garamond" panose="02020404030301010803" pitchFamily="18" charset="0"/>
              </a:rPr>
              <a:t>it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useful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assess</a:t>
            </a:r>
            <a:r>
              <a:rPr lang="it-IT" sz="2200" dirty="0">
                <a:latin typeface="Garamond" panose="02020404030301010803" pitchFamily="18" charset="0"/>
              </a:rPr>
              <a:t> IR-</a:t>
            </a:r>
            <a:r>
              <a:rPr lang="it-IT" sz="2200" dirty="0" err="1">
                <a:latin typeface="Garamond" panose="02020404030301010803" pitchFamily="18" charset="0"/>
              </a:rPr>
              <a:t>mediated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transcytosis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Time-</a:t>
            </a:r>
            <a:r>
              <a:rPr lang="it-IT" sz="2200" dirty="0" err="1">
                <a:latin typeface="Garamond" panose="02020404030301010803" pitchFamily="18" charset="0"/>
              </a:rPr>
              <a:t>dependent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penetration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antibodies</a:t>
            </a:r>
            <a:r>
              <a:rPr lang="it-IT" sz="2200" dirty="0">
                <a:latin typeface="Garamond" panose="02020404030301010803" pitchFamily="18" charset="0"/>
              </a:rPr>
              <a:t> makes </a:t>
            </a:r>
            <a:r>
              <a:rPr lang="it-IT" sz="2200" dirty="0" err="1">
                <a:latin typeface="Garamond" panose="02020404030301010803" pitchFamily="18" charset="0"/>
              </a:rPr>
              <a:t>it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suitable</a:t>
            </a:r>
            <a:r>
              <a:rPr lang="it-IT" sz="2200" dirty="0">
                <a:latin typeface="Garamond" panose="02020404030301010803" pitchFamily="18" charset="0"/>
              </a:rPr>
              <a:t> to study </a:t>
            </a:r>
            <a:r>
              <a:rPr lang="it-IT" sz="2200" dirty="0" err="1">
                <a:latin typeface="Garamond" panose="02020404030301010803" pitchFamily="18" charset="0"/>
              </a:rPr>
              <a:t>pharmacokinetics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endParaRPr lang="it-IT" sz="2200" dirty="0">
              <a:latin typeface="Garamond" panose="02020404030301010803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200" b="1" dirty="0" err="1">
                <a:latin typeface="Garamond" panose="02020404030301010803" pitchFamily="18" charset="0"/>
              </a:rPr>
              <a:t>Reliable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method</a:t>
            </a:r>
            <a:r>
              <a:rPr lang="it-IT" sz="2200" b="1" dirty="0">
                <a:latin typeface="Garamond" panose="02020404030301010803" pitchFamily="18" charset="0"/>
              </a:rPr>
              <a:t> of </a:t>
            </a:r>
            <a:r>
              <a:rPr lang="it-IT" sz="2200" b="1" dirty="0" err="1">
                <a:latin typeface="Garamond" panose="02020404030301010803" pitchFamily="18" charset="0"/>
              </a:rPr>
              <a:t>intraspheroidal</a:t>
            </a:r>
            <a:r>
              <a:rPr lang="it-IT" sz="2200" b="1" dirty="0">
                <a:latin typeface="Garamond" panose="02020404030301010803" pitchFamily="18" charset="0"/>
              </a:rPr>
              <a:t> compound </a:t>
            </a:r>
            <a:r>
              <a:rPr lang="it-IT" sz="2200" b="1" dirty="0" err="1">
                <a:latin typeface="Garamond" panose="02020404030301010803" pitchFamily="18" charset="0"/>
              </a:rPr>
              <a:t>quantification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still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not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available</a:t>
            </a:r>
            <a:r>
              <a:rPr lang="it-IT" sz="2200" b="1" dirty="0">
                <a:latin typeface="Garamond" panose="02020404030301010803" pitchFamily="18" charset="0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03159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istorical evolution of spheroids and organoids, and possibilities of use  in life sciences and medicine - Sakalem - 2021 - Biotechnology Journal -  Wiley Online Library">
            <a:extLst>
              <a:ext uri="{FF2B5EF4-FFF2-40B4-BE49-F238E27FC236}">
                <a16:creationId xmlns:a16="http://schemas.microsoft.com/office/drawing/2014/main" id="{E8B3C5B9-270B-6C8C-556E-8F684A9A8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444" y="898644"/>
            <a:ext cx="8901112" cy="566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F920325-EAF1-E8B0-EDC2-5DE0D4A520B9}"/>
              </a:ext>
            </a:extLst>
          </p:cNvPr>
          <p:cNvSpPr txBox="1"/>
          <p:nvPr/>
        </p:nvSpPr>
        <p:spPr>
          <a:xfrm>
            <a:off x="2175400" y="243531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2D vs. 3D culture models</a:t>
            </a:r>
          </a:p>
        </p:txBody>
      </p:sp>
    </p:spTree>
    <p:extLst>
      <p:ext uri="{BB962C8B-B14F-4D97-AF65-F5344CB8AC3E}">
        <p14:creationId xmlns:p14="http://schemas.microsoft.com/office/powerpoint/2010/main" val="3397501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arattere, bianco, algebra&#10;&#10;Descrizione generata automaticamente">
            <a:extLst>
              <a:ext uri="{FF2B5EF4-FFF2-40B4-BE49-F238E27FC236}">
                <a16:creationId xmlns:a16="http://schemas.microsoft.com/office/drawing/2014/main" id="{B05F62F7-7FD3-BF67-2B3C-A7CFB8EE7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0" y="969595"/>
            <a:ext cx="10508322" cy="1477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IJMS | Free Full-Text | Glial&amp;ndash;Neuronal Interactions in Neurological  Disorders: Molecular Mechanisms and Potential Points for Intervention">
            <a:extLst>
              <a:ext uri="{FF2B5EF4-FFF2-40B4-BE49-F238E27FC236}">
                <a16:creationId xmlns:a16="http://schemas.microsoft.com/office/drawing/2014/main" id="{27953DBE-D7DA-14D0-E79F-600DB3F17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961" y="3083242"/>
            <a:ext cx="5314668" cy="350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99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937A10D6-E7AC-9277-33E3-A43CEB163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551" y="1903999"/>
            <a:ext cx="9732898" cy="3050002"/>
          </a:xfrm>
          <a:prstGeom prst="rect">
            <a:avLst/>
          </a:prstGeom>
        </p:spPr>
      </p:pic>
      <p:sp>
        <p:nvSpPr>
          <p:cNvPr id="3" name="Callout 1 2">
            <a:extLst>
              <a:ext uri="{FF2B5EF4-FFF2-40B4-BE49-F238E27FC236}">
                <a16:creationId xmlns:a16="http://schemas.microsoft.com/office/drawing/2014/main" id="{BF99219D-3551-B3C0-1DDD-821CD3259D4A}"/>
              </a:ext>
            </a:extLst>
          </p:cNvPr>
          <p:cNvSpPr/>
          <p:nvPr/>
        </p:nvSpPr>
        <p:spPr>
          <a:xfrm rot="10800000">
            <a:off x="683689" y="520675"/>
            <a:ext cx="2653629" cy="1383324"/>
          </a:xfrm>
          <a:prstGeom prst="borderCallout1">
            <a:avLst>
              <a:gd name="adj1" fmla="val -5155"/>
              <a:gd name="adj2" fmla="val 46788"/>
              <a:gd name="adj3" fmla="val -19758"/>
              <a:gd name="adj4" fmla="val -45304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9C2E549-263C-C4B3-05A5-13AB47F1F75B}"/>
              </a:ext>
            </a:extLst>
          </p:cNvPr>
          <p:cNvSpPr txBox="1"/>
          <p:nvPr/>
        </p:nvSpPr>
        <p:spPr>
          <a:xfrm>
            <a:off x="808431" y="658338"/>
            <a:ext cx="2528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Dox-inducible</a:t>
            </a:r>
            <a:r>
              <a:rPr lang="it-IT" sz="2200" dirty="0">
                <a:latin typeface="Garamond" panose="02020404030301010803" pitchFamily="18" charset="0"/>
              </a:rPr>
              <a:t> NGN2 </a:t>
            </a:r>
            <a:r>
              <a:rPr lang="it-IT" sz="2200" dirty="0" err="1">
                <a:latin typeface="Garamond" panose="02020404030301010803" pitchFamily="18" charset="0"/>
              </a:rPr>
              <a:t>differentiation</a:t>
            </a:r>
            <a:r>
              <a:rPr lang="it-IT" sz="2200" dirty="0">
                <a:latin typeface="Garamond" panose="02020404030301010803" pitchFamily="18" charset="0"/>
              </a:rPr>
              <a:t> system</a:t>
            </a:r>
          </a:p>
        </p:txBody>
      </p:sp>
      <p:sp>
        <p:nvSpPr>
          <p:cNvPr id="5" name="Callout 1 4">
            <a:extLst>
              <a:ext uri="{FF2B5EF4-FFF2-40B4-BE49-F238E27FC236}">
                <a16:creationId xmlns:a16="http://schemas.microsoft.com/office/drawing/2014/main" id="{8EB4938A-B744-343A-E9E6-6D4AFDA2DCF6}"/>
              </a:ext>
            </a:extLst>
          </p:cNvPr>
          <p:cNvSpPr/>
          <p:nvPr/>
        </p:nvSpPr>
        <p:spPr>
          <a:xfrm rot="10800000">
            <a:off x="7338639" y="5146429"/>
            <a:ext cx="1946037" cy="984739"/>
          </a:xfrm>
          <a:prstGeom prst="borderCallout1">
            <a:avLst>
              <a:gd name="adj1" fmla="val 102472"/>
              <a:gd name="adj2" fmla="val 59599"/>
              <a:gd name="adj3" fmla="val 116682"/>
              <a:gd name="adj4" fmla="val 107992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AE88418-6F91-3555-68B2-7B5BE65ECB11}"/>
              </a:ext>
            </a:extLst>
          </p:cNvPr>
          <p:cNvSpPr txBox="1"/>
          <p:nvPr/>
        </p:nvSpPr>
        <p:spPr>
          <a:xfrm>
            <a:off x="7463383" y="5256713"/>
            <a:ext cx="25288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6TF </a:t>
            </a:r>
            <a:r>
              <a:rPr lang="it-IT" sz="2200" dirty="0" err="1">
                <a:latin typeface="Garamond" panose="02020404030301010803" pitchFamily="18" charset="0"/>
              </a:rPr>
              <a:t>induction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protocol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7" name="Callout 1 6">
            <a:extLst>
              <a:ext uri="{FF2B5EF4-FFF2-40B4-BE49-F238E27FC236}">
                <a16:creationId xmlns:a16="http://schemas.microsoft.com/office/drawing/2014/main" id="{70B18EBD-0423-7EAC-1346-7A33C049E3C1}"/>
              </a:ext>
            </a:extLst>
          </p:cNvPr>
          <p:cNvSpPr/>
          <p:nvPr/>
        </p:nvSpPr>
        <p:spPr>
          <a:xfrm rot="10800000">
            <a:off x="1371592" y="5041413"/>
            <a:ext cx="2145330" cy="1323295"/>
          </a:xfrm>
          <a:prstGeom prst="borderCallout1">
            <a:avLst>
              <a:gd name="adj1" fmla="val 102472"/>
              <a:gd name="adj2" fmla="val 59599"/>
              <a:gd name="adj3" fmla="val 139551"/>
              <a:gd name="adj4" fmla="val 4585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09A3E1B-7D2B-9432-9793-745E3599FF02}"/>
              </a:ext>
            </a:extLst>
          </p:cNvPr>
          <p:cNvSpPr txBox="1"/>
          <p:nvPr/>
        </p:nvSpPr>
        <p:spPr>
          <a:xfrm>
            <a:off x="1496337" y="5151699"/>
            <a:ext cx="2528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Two </a:t>
            </a:r>
            <a:r>
              <a:rPr lang="it-IT" sz="2200" dirty="0" err="1">
                <a:latin typeface="Garamond" panose="02020404030301010803" pitchFamily="18" charset="0"/>
              </a:rPr>
              <a:t>protocols</a:t>
            </a:r>
            <a:r>
              <a:rPr lang="it-IT" sz="2200" dirty="0">
                <a:latin typeface="Garamond" panose="02020404030301010803" pitchFamily="18" charset="0"/>
              </a:rPr>
              <a:t>:</a:t>
            </a:r>
          </a:p>
          <a:p>
            <a:r>
              <a:rPr lang="it-IT" sz="2200" dirty="0">
                <a:latin typeface="Garamond" panose="02020404030301010803" pitchFamily="18" charset="0"/>
              </a:rPr>
              <a:t>- with </a:t>
            </a:r>
            <a:r>
              <a:rPr lang="it-IT" sz="2200" dirty="0" err="1">
                <a:latin typeface="Garamond" panose="02020404030301010803" pitchFamily="18" charset="0"/>
              </a:rPr>
              <a:t>serum</a:t>
            </a:r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- </a:t>
            </a:r>
            <a:r>
              <a:rPr lang="it-IT" sz="2200" dirty="0" err="1">
                <a:latin typeface="Garamond" panose="02020404030301010803" pitchFamily="18" charset="0"/>
              </a:rPr>
              <a:t>serum</a:t>
            </a:r>
            <a:r>
              <a:rPr lang="it-IT" sz="2200" dirty="0">
                <a:latin typeface="Garamond" panose="02020404030301010803" pitchFamily="18" charset="0"/>
              </a:rPr>
              <a:t>-free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8C968BE-AD0D-422A-29EC-4CAE3BF758EF}"/>
              </a:ext>
            </a:extLst>
          </p:cNvPr>
          <p:cNvSpPr txBox="1"/>
          <p:nvPr/>
        </p:nvSpPr>
        <p:spPr>
          <a:xfrm>
            <a:off x="5929306" y="1383311"/>
            <a:ext cx="30681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latin typeface="Garamond" panose="02020404030301010803" pitchFamily="18" charset="0"/>
              </a:rPr>
              <a:t>1:3:0.3</a:t>
            </a:r>
          </a:p>
          <a:p>
            <a:r>
              <a:rPr lang="it-IT" sz="2000" dirty="0" err="1">
                <a:latin typeface="Garamond" panose="02020404030301010803" pitchFamily="18" charset="0"/>
              </a:rPr>
              <a:t>Astrocytes</a:t>
            </a:r>
            <a:r>
              <a:rPr lang="it-IT" sz="2000" dirty="0">
                <a:latin typeface="Garamond" panose="02020404030301010803" pitchFamily="18" charset="0"/>
              </a:rPr>
              <a:t> : </a:t>
            </a:r>
            <a:r>
              <a:rPr lang="it-IT" sz="2000" dirty="0" err="1">
                <a:latin typeface="Garamond" panose="02020404030301010803" pitchFamily="18" charset="0"/>
              </a:rPr>
              <a:t>Neurons</a:t>
            </a:r>
            <a:r>
              <a:rPr lang="it-IT" sz="2000" dirty="0">
                <a:latin typeface="Garamond" panose="02020404030301010803" pitchFamily="18" charset="0"/>
              </a:rPr>
              <a:t> : Glia</a:t>
            </a:r>
          </a:p>
        </p:txBody>
      </p:sp>
      <p:sp>
        <p:nvSpPr>
          <p:cNvPr id="10" name="Parentesi graffa aperta 9">
            <a:extLst>
              <a:ext uri="{FF2B5EF4-FFF2-40B4-BE49-F238E27FC236}">
                <a16:creationId xmlns:a16="http://schemas.microsoft.com/office/drawing/2014/main" id="{ED42F1AA-00E8-7939-ACC5-500250E278C8}"/>
              </a:ext>
            </a:extLst>
          </p:cNvPr>
          <p:cNvSpPr/>
          <p:nvPr/>
        </p:nvSpPr>
        <p:spPr>
          <a:xfrm rot="16200000">
            <a:off x="7346013" y="919777"/>
            <a:ext cx="137666" cy="2637691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 descr="Immagine che contiene modello, quadrato, Rettangolo, design&#10;&#10;Descrizione generata automaticamente">
            <a:extLst>
              <a:ext uri="{FF2B5EF4-FFF2-40B4-BE49-F238E27FC236}">
                <a16:creationId xmlns:a16="http://schemas.microsoft.com/office/drawing/2014/main" id="{1D4AF564-DA0E-B5A7-A4D1-284DE35A7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346" y="4684895"/>
            <a:ext cx="1485900" cy="15748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2C21D2DF-4E28-7B7C-EB25-CA04C5674403}"/>
              </a:ext>
            </a:extLst>
          </p:cNvPr>
          <p:cNvCxnSpPr/>
          <p:nvPr/>
        </p:nvCxnSpPr>
        <p:spPr>
          <a:xfrm>
            <a:off x="9659815" y="4431323"/>
            <a:ext cx="175847" cy="257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C32C0148-94CD-6041-0644-7CDB4D063996}"/>
              </a:ext>
            </a:extLst>
          </p:cNvPr>
          <p:cNvCxnSpPr>
            <a:cxnSpLocks/>
          </p:cNvCxnSpPr>
          <p:nvPr/>
        </p:nvCxnSpPr>
        <p:spPr>
          <a:xfrm>
            <a:off x="10427809" y="4123231"/>
            <a:ext cx="888437" cy="561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11B2E612-B7ED-7E3D-588E-FB3D010EE6B9}"/>
              </a:ext>
            </a:extLst>
          </p:cNvPr>
          <p:cNvSpPr/>
          <p:nvPr/>
        </p:nvSpPr>
        <p:spPr>
          <a:xfrm>
            <a:off x="10706100" y="434840"/>
            <a:ext cx="1485900" cy="1634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56895EA-DA46-4C78-3028-9706FE170D33}"/>
              </a:ext>
            </a:extLst>
          </p:cNvPr>
          <p:cNvSpPr txBox="1"/>
          <p:nvPr/>
        </p:nvSpPr>
        <p:spPr>
          <a:xfrm>
            <a:off x="10925681" y="35772"/>
            <a:ext cx="1149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latin typeface="Garamond" panose="02020404030301010803" pitchFamily="18" charset="0"/>
              </a:rPr>
              <a:t>STEP 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F3F5535-8CCD-844C-A1A5-4EB6FB6AE095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Generation of the model</a:t>
            </a:r>
          </a:p>
        </p:txBody>
      </p:sp>
    </p:spTree>
    <p:extLst>
      <p:ext uri="{BB962C8B-B14F-4D97-AF65-F5344CB8AC3E}">
        <p14:creationId xmlns:p14="http://schemas.microsoft.com/office/powerpoint/2010/main" val="3399900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schermata, panorama&#10;&#10;Descrizione generata automaticamente">
            <a:extLst>
              <a:ext uri="{FF2B5EF4-FFF2-40B4-BE49-F238E27FC236}">
                <a16:creationId xmlns:a16="http://schemas.microsoft.com/office/drawing/2014/main" id="{6F12B958-10F6-0122-F745-9ADF8533E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11" y="322261"/>
            <a:ext cx="10406977" cy="266382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CAD2493-F10D-FC88-69B7-C2D60B319FC0}"/>
              </a:ext>
            </a:extLst>
          </p:cNvPr>
          <p:cNvSpPr txBox="1"/>
          <p:nvPr/>
        </p:nvSpPr>
        <p:spPr>
          <a:xfrm>
            <a:off x="1215715" y="3357563"/>
            <a:ext cx="2875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Astrocytes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have</a:t>
            </a:r>
            <a:r>
              <a:rPr lang="it-IT" sz="2200" dirty="0">
                <a:latin typeface="Garamond" panose="02020404030301010803" pitchFamily="18" charset="0"/>
              </a:rPr>
              <a:t> a stellate </a:t>
            </a:r>
            <a:r>
              <a:rPr lang="it-IT" sz="2200" dirty="0" err="1">
                <a:latin typeface="Garamond" panose="02020404030301010803" pitchFamily="18" charset="0"/>
              </a:rPr>
              <a:t>morphology</a:t>
            </a:r>
            <a:endParaRPr lang="it-IT" sz="2200" dirty="0">
              <a:latin typeface="Garamond" panose="02020404030301010803" pitchFamily="18" charset="0"/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FE020841-4045-66D5-CD74-A2838E7CB166}"/>
              </a:ext>
            </a:extLst>
          </p:cNvPr>
          <p:cNvCxnSpPr>
            <a:cxnSpLocks/>
          </p:cNvCxnSpPr>
          <p:nvPr/>
        </p:nvCxnSpPr>
        <p:spPr>
          <a:xfrm flipV="1">
            <a:off x="2886075" y="2391508"/>
            <a:ext cx="595679" cy="966055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3D0A16A-E1F9-4228-A8DC-F88D2D5564FF}"/>
              </a:ext>
            </a:extLst>
          </p:cNvPr>
          <p:cNvSpPr txBox="1"/>
          <p:nvPr/>
        </p:nvSpPr>
        <p:spPr>
          <a:xfrm>
            <a:off x="4264278" y="3358524"/>
            <a:ext cx="23482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develop</a:t>
            </a:r>
            <a:r>
              <a:rPr lang="it-IT" sz="2200" dirty="0">
                <a:latin typeface="Garamond" panose="02020404030301010803" pitchFamily="18" charset="0"/>
              </a:rPr>
              <a:t> long </a:t>
            </a:r>
            <a:r>
              <a:rPr lang="it-IT" sz="2200" dirty="0" err="1">
                <a:latin typeface="Garamond" panose="02020404030301010803" pitchFamily="18" charset="0"/>
              </a:rPr>
              <a:t>processes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5F752C8A-C9D5-D4F9-A38A-E2F6BB942BDF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438404" y="1654173"/>
            <a:ext cx="446581" cy="1704351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0D85A0E-7C69-AC46-E047-76ADDE723704}"/>
              </a:ext>
            </a:extLst>
          </p:cNvPr>
          <p:cNvSpPr txBox="1"/>
          <p:nvPr/>
        </p:nvSpPr>
        <p:spPr>
          <a:xfrm>
            <a:off x="7045088" y="3358524"/>
            <a:ext cx="36956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Microglia are </a:t>
            </a:r>
            <a:r>
              <a:rPr lang="it-IT" sz="2200" dirty="0" err="1">
                <a:latin typeface="Garamond" panose="02020404030301010803" pitchFamily="18" charset="0"/>
              </a:rPr>
              <a:t>either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amoeboid</a:t>
            </a:r>
            <a:r>
              <a:rPr lang="it-IT" sz="2200" dirty="0">
                <a:latin typeface="Garamond" panose="02020404030301010803" pitchFamily="18" charset="0"/>
              </a:rPr>
              <a:t> or with </a:t>
            </a:r>
            <a:r>
              <a:rPr lang="it-IT" sz="2200" dirty="0" err="1">
                <a:latin typeface="Garamond" panose="02020404030301010803" pitchFamily="18" charset="0"/>
              </a:rPr>
              <a:t>processes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B7D4DAF2-A370-609B-C657-05AD0CC1AE0D}"/>
              </a:ext>
            </a:extLst>
          </p:cNvPr>
          <p:cNvCxnSpPr>
            <a:cxnSpLocks/>
          </p:cNvCxnSpPr>
          <p:nvPr/>
        </p:nvCxnSpPr>
        <p:spPr>
          <a:xfrm flipV="1">
            <a:off x="7841635" y="1559169"/>
            <a:ext cx="0" cy="1798394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F6523D92-8488-B6AD-7936-DFECA790F3DF}"/>
              </a:ext>
            </a:extLst>
          </p:cNvPr>
          <p:cNvCxnSpPr>
            <a:cxnSpLocks/>
          </p:cNvCxnSpPr>
          <p:nvPr/>
        </p:nvCxnSpPr>
        <p:spPr>
          <a:xfrm flipV="1">
            <a:off x="9237785" y="1559169"/>
            <a:ext cx="526434" cy="1798394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magine 19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4D764894-0BBF-937D-1239-7F9CF43440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335"/>
          <a:stretch/>
        </p:blipFill>
        <p:spPr>
          <a:xfrm>
            <a:off x="429239" y="4556082"/>
            <a:ext cx="2282200" cy="1153602"/>
          </a:xfrm>
          <a:prstGeom prst="rect">
            <a:avLst/>
          </a:prstGeom>
        </p:spPr>
      </p:pic>
      <p:pic>
        <p:nvPicPr>
          <p:cNvPr id="22" name="Immagine 21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FBE747C0-3BA4-F7B7-4AAE-99A1FC9965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52" t="5728" r="1" b="63390"/>
          <a:stretch/>
        </p:blipFill>
        <p:spPr>
          <a:xfrm>
            <a:off x="370624" y="5683551"/>
            <a:ext cx="3952386" cy="958291"/>
          </a:xfrm>
          <a:prstGeom prst="rect">
            <a:avLst/>
          </a:prstGeom>
        </p:spPr>
      </p:pic>
      <p:pic>
        <p:nvPicPr>
          <p:cNvPr id="23" name="Immagine 22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2AD1DD54-4E16-08D4-559A-AC2DFE09CA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52" t="35155" r="1" b="2132"/>
          <a:stretch/>
        </p:blipFill>
        <p:spPr>
          <a:xfrm>
            <a:off x="4264278" y="4500403"/>
            <a:ext cx="4410110" cy="2171400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D8F6914-982C-0982-2604-1428B6C66C81}"/>
              </a:ext>
            </a:extLst>
          </p:cNvPr>
          <p:cNvSpPr txBox="1"/>
          <p:nvPr/>
        </p:nvSpPr>
        <p:spPr>
          <a:xfrm>
            <a:off x="8887122" y="5132883"/>
            <a:ext cx="2875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The </a:t>
            </a:r>
            <a:r>
              <a:rPr lang="it-IT" sz="2200" dirty="0" err="1">
                <a:latin typeface="Garamond" panose="02020404030301010803" pitchFamily="18" charset="0"/>
              </a:rPr>
              <a:t>three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maintain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their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identity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within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69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9645E5FF-D089-FB12-FA40-3A7575D14805}"/>
              </a:ext>
            </a:extLst>
          </p:cNvPr>
          <p:cNvSpPr/>
          <p:nvPr/>
        </p:nvSpPr>
        <p:spPr>
          <a:xfrm>
            <a:off x="10706100" y="434840"/>
            <a:ext cx="1485900" cy="1634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1EB9006-C278-AA10-9DE2-83B4C2BFDEAB}"/>
              </a:ext>
            </a:extLst>
          </p:cNvPr>
          <p:cNvSpPr txBox="1"/>
          <p:nvPr/>
        </p:nvSpPr>
        <p:spPr>
          <a:xfrm>
            <a:off x="10808677" y="35772"/>
            <a:ext cx="12663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latin typeface="Garamond" panose="02020404030301010803" pitchFamily="18" charset="0"/>
              </a:rPr>
              <a:t>STEP II</a:t>
            </a:r>
          </a:p>
        </p:txBody>
      </p:sp>
      <p:pic>
        <p:nvPicPr>
          <p:cNvPr id="5" name="Immagine 4" descr="Immagine che contiene testo, schermata, diagramma, mappa&#10;&#10;Descrizione generata automaticamente">
            <a:extLst>
              <a:ext uri="{FF2B5EF4-FFF2-40B4-BE49-F238E27FC236}">
                <a16:creationId xmlns:a16="http://schemas.microsoft.com/office/drawing/2014/main" id="{D51392B5-82B3-0C2D-EB1C-98A140744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96" y="1116501"/>
            <a:ext cx="6083300" cy="5080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2271A99-A2C7-DD16-7AFC-4426EBCED4D6}"/>
              </a:ext>
            </a:extLst>
          </p:cNvPr>
          <p:cNvSpPr txBox="1"/>
          <p:nvPr/>
        </p:nvSpPr>
        <p:spPr>
          <a:xfrm>
            <a:off x="7222874" y="1232395"/>
            <a:ext cx="4335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snRNA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sequencing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characterize</a:t>
            </a:r>
            <a:r>
              <a:rPr lang="it-IT" sz="2200" dirty="0">
                <a:latin typeface="Garamond" panose="02020404030301010803" pitchFamily="18" charset="0"/>
              </a:rPr>
              <a:t> gene </a:t>
            </a:r>
            <a:r>
              <a:rPr lang="it-IT" sz="2200" dirty="0" err="1">
                <a:latin typeface="Garamond" panose="02020404030301010803" pitchFamily="18" charset="0"/>
              </a:rPr>
              <a:t>expression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all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three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1F8096D-5C83-6405-8B03-BD96D90E9CFC}"/>
              </a:ext>
            </a:extLst>
          </p:cNvPr>
          <p:cNvSpPr txBox="1"/>
          <p:nvPr/>
        </p:nvSpPr>
        <p:spPr>
          <a:xfrm>
            <a:off x="7222874" y="3044279"/>
            <a:ext cx="43357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Cell-</a:t>
            </a:r>
            <a:r>
              <a:rPr lang="it-IT" sz="2200" dirty="0" err="1">
                <a:latin typeface="Garamond" panose="02020404030301010803" pitchFamily="18" charset="0"/>
              </a:rPr>
              <a:t>specific</a:t>
            </a:r>
            <a:r>
              <a:rPr lang="it-IT" sz="2200" dirty="0">
                <a:latin typeface="Garamond" panose="02020404030301010803" pitchFamily="18" charset="0"/>
              </a:rPr>
              <a:t> markers are </a:t>
            </a:r>
            <a:r>
              <a:rPr lang="it-IT" sz="2200" dirty="0" err="1">
                <a:latin typeface="Garamond" panose="02020404030301010803" pitchFamily="18" charset="0"/>
              </a:rPr>
              <a:t>retained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during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differentiation</a:t>
            </a:r>
            <a:r>
              <a:rPr lang="it-IT" sz="2200" dirty="0">
                <a:latin typeface="Garamond" panose="02020404030301010803" pitchFamily="18" charset="0"/>
              </a:rPr>
              <a:t> steps:</a:t>
            </a:r>
          </a:p>
          <a:p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RBFOX3, MAPT: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SLC1A3: </a:t>
            </a:r>
            <a:r>
              <a:rPr lang="it-IT" sz="2200" dirty="0" err="1">
                <a:latin typeface="Garamond" panose="02020404030301010803" pitchFamily="18" charset="0"/>
              </a:rPr>
              <a:t>astrocytes</a:t>
            </a:r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SPI1, CSF1R: microglia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365224-7013-7801-EDB9-56422B2E5117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Functional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characterization</a:t>
            </a:r>
            <a:r>
              <a:rPr lang="it-IT" sz="3200" b="1" dirty="0">
                <a:latin typeface="Garamond" panose="02020404030301010803" pitchFamily="18" charset="0"/>
              </a:rPr>
              <a:t> of </a:t>
            </a:r>
            <a:r>
              <a:rPr lang="it-IT" sz="3200" b="1" dirty="0" err="1">
                <a:latin typeface="Garamond" panose="02020404030301010803" pitchFamily="18" charset="0"/>
              </a:rPr>
              <a:t>iAssembloids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86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C86EF61B-1704-FC2C-6A97-4627C0E91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41" y="971550"/>
            <a:ext cx="2797543" cy="5529262"/>
          </a:xfrm>
          <a:prstGeom prst="rect">
            <a:avLst/>
          </a:prstGeom>
        </p:spPr>
      </p:pic>
      <p:pic>
        <p:nvPicPr>
          <p:cNvPr id="4" name="Immagine 3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88FE0175-FC02-5A6C-A08F-1CDE0EB1AB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 t="4678" r="-1"/>
          <a:stretch/>
        </p:blipFill>
        <p:spPr>
          <a:xfrm>
            <a:off x="6556741" y="996264"/>
            <a:ext cx="5635259" cy="2254126"/>
          </a:xfrm>
          <a:prstGeom prst="rect">
            <a:avLst/>
          </a:prstGeom>
        </p:spPr>
      </p:pic>
      <p:pic>
        <p:nvPicPr>
          <p:cNvPr id="6" name="Immagine 5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76611B80-E8C7-5440-82E7-2C4A7F0B11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1" t="5570"/>
          <a:stretch/>
        </p:blipFill>
        <p:spPr>
          <a:xfrm>
            <a:off x="4556965" y="4268022"/>
            <a:ext cx="7078980" cy="2560474"/>
          </a:xfrm>
          <a:prstGeom prst="rect">
            <a:avLst/>
          </a:prstGeom>
        </p:spPr>
      </p:pic>
      <p:sp>
        <p:nvSpPr>
          <p:cNvPr id="7" name="Callout 1 6">
            <a:extLst>
              <a:ext uri="{FF2B5EF4-FFF2-40B4-BE49-F238E27FC236}">
                <a16:creationId xmlns:a16="http://schemas.microsoft.com/office/drawing/2014/main" id="{A73281FA-6B83-6AD8-BC21-1FFABB6C8530}"/>
              </a:ext>
            </a:extLst>
          </p:cNvPr>
          <p:cNvSpPr/>
          <p:nvPr/>
        </p:nvSpPr>
        <p:spPr>
          <a:xfrm>
            <a:off x="3273793" y="1112108"/>
            <a:ext cx="2262036" cy="1556952"/>
          </a:xfrm>
          <a:prstGeom prst="borderCallout1">
            <a:avLst>
              <a:gd name="adj1" fmla="val 18750"/>
              <a:gd name="adj2" fmla="val -8333"/>
              <a:gd name="adj3" fmla="val 55136"/>
              <a:gd name="adj4" fmla="val -43795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9F36F60-FB80-9795-EB10-DE23E532DEE3}"/>
              </a:ext>
            </a:extLst>
          </p:cNvPr>
          <p:cNvSpPr txBox="1"/>
          <p:nvPr/>
        </p:nvSpPr>
        <p:spPr>
          <a:xfrm>
            <a:off x="3317416" y="1185492"/>
            <a:ext cx="2218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related</a:t>
            </a:r>
            <a:r>
              <a:rPr lang="it-IT" sz="2000" dirty="0">
                <a:latin typeface="Garamond" panose="02020404030301010803" pitchFamily="18" charset="0"/>
              </a:rPr>
              <a:t> to </a:t>
            </a:r>
            <a:r>
              <a:rPr lang="it-IT" sz="2000" dirty="0" err="1">
                <a:latin typeface="Garamond" panose="02020404030301010803" pitchFamily="18" charset="0"/>
              </a:rPr>
              <a:t>neuronal</a:t>
            </a:r>
            <a:r>
              <a:rPr lang="it-IT" sz="2000" dirty="0">
                <a:latin typeface="Garamond" panose="02020404030301010803" pitchFamily="18" charset="0"/>
              </a:rPr>
              <a:t> activity are more </a:t>
            </a:r>
            <a:r>
              <a:rPr lang="it-IT" sz="2000" dirty="0" err="1">
                <a:latin typeface="Garamond" panose="02020404030301010803" pitchFamily="18" charset="0"/>
              </a:rPr>
              <a:t>expressed</a:t>
            </a:r>
            <a:r>
              <a:rPr lang="it-IT" sz="2000" dirty="0">
                <a:latin typeface="Garamond" panose="02020404030301010803" pitchFamily="18" charset="0"/>
              </a:rPr>
              <a:t> in </a:t>
            </a:r>
            <a:r>
              <a:rPr lang="it-IT" sz="2000" dirty="0" err="1">
                <a:latin typeface="Garamond" panose="02020404030301010803" pitchFamily="18" charset="0"/>
              </a:rPr>
              <a:t>iAssembloids</a:t>
            </a:r>
            <a:endParaRPr lang="it-IT" sz="2000" dirty="0">
              <a:latin typeface="Garamond" panose="02020404030301010803" pitchFamily="18" charset="0"/>
            </a:endParaRPr>
          </a:p>
        </p:txBody>
      </p:sp>
      <p:sp>
        <p:nvSpPr>
          <p:cNvPr id="9" name="Callout 1 8">
            <a:extLst>
              <a:ext uri="{FF2B5EF4-FFF2-40B4-BE49-F238E27FC236}">
                <a16:creationId xmlns:a16="http://schemas.microsoft.com/office/drawing/2014/main" id="{C1E1429B-B400-D43A-2C16-C90B2AC622E8}"/>
              </a:ext>
            </a:extLst>
          </p:cNvPr>
          <p:cNvSpPr/>
          <p:nvPr/>
        </p:nvSpPr>
        <p:spPr>
          <a:xfrm>
            <a:off x="3273792" y="1104872"/>
            <a:ext cx="2262036" cy="1556952"/>
          </a:xfrm>
          <a:prstGeom prst="borderCallout1">
            <a:avLst>
              <a:gd name="adj1" fmla="val 30655"/>
              <a:gd name="adj2" fmla="val 103106"/>
              <a:gd name="adj3" fmla="val 61485"/>
              <a:gd name="adj4" fmla="val 181267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CE887A9-5DBC-3464-5A7E-AE2195CD7837}"/>
              </a:ext>
            </a:extLst>
          </p:cNvPr>
          <p:cNvSpPr txBox="1"/>
          <p:nvPr/>
        </p:nvSpPr>
        <p:spPr>
          <a:xfrm>
            <a:off x="4556965" y="3510938"/>
            <a:ext cx="7550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Garamond" panose="02020404030301010803" pitchFamily="18" charset="0"/>
              </a:rPr>
              <a:t>Electrophysiological</a:t>
            </a:r>
            <a:r>
              <a:rPr lang="it-IT" sz="2000" dirty="0">
                <a:latin typeface="Garamond" panose="02020404030301010803" pitchFamily="18" charset="0"/>
              </a:rPr>
              <a:t> activity </a:t>
            </a:r>
            <a:r>
              <a:rPr lang="it-IT" sz="2000" dirty="0" err="1">
                <a:latin typeface="Garamond" panose="02020404030301010803" pitchFamily="18" charset="0"/>
              </a:rPr>
              <a:t>showed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that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iAssembloids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have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tenfold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greater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number</a:t>
            </a:r>
            <a:r>
              <a:rPr lang="it-IT" sz="2000" dirty="0">
                <a:latin typeface="Garamond" panose="02020404030301010803" pitchFamily="18" charset="0"/>
              </a:rPr>
              <a:t> of spikes</a:t>
            </a:r>
          </a:p>
        </p:txBody>
      </p:sp>
      <p:pic>
        <p:nvPicPr>
          <p:cNvPr id="12" name="Immagine 11" descr="Immagine che contiene fiore, fuochi d'artificio&#10;&#10;Descrizione generata automaticamente">
            <a:extLst>
              <a:ext uri="{FF2B5EF4-FFF2-40B4-BE49-F238E27FC236}">
                <a16:creationId xmlns:a16="http://schemas.microsoft.com/office/drawing/2014/main" id="{46EA22FE-C848-0D1B-BAB6-09E3CB954E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874" t="52939" r="8320" b="10856"/>
          <a:stretch/>
        </p:blipFill>
        <p:spPr>
          <a:xfrm rot="2405054">
            <a:off x="10794019" y="-39678"/>
            <a:ext cx="966807" cy="137608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FC81FA-26E8-3CAE-6DDC-686DDDEE1F65}"/>
              </a:ext>
            </a:extLst>
          </p:cNvPr>
          <p:cNvSpPr txBox="1"/>
          <p:nvPr/>
        </p:nvSpPr>
        <p:spPr>
          <a:xfrm>
            <a:off x="9710525" y="279817"/>
            <a:ext cx="16204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 err="1">
                <a:solidFill>
                  <a:srgbClr val="0432FF"/>
                </a:solidFill>
                <a:latin typeface="Garamond" panose="02020404030301010803" pitchFamily="18" charset="0"/>
              </a:rPr>
              <a:t>Neurons</a:t>
            </a:r>
            <a:endParaRPr lang="it-IT" sz="2200" b="1" dirty="0">
              <a:solidFill>
                <a:srgbClr val="0432FF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740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diagramma, schermata&#10;&#10;Descrizione generata automaticamente">
            <a:extLst>
              <a:ext uri="{FF2B5EF4-FFF2-40B4-BE49-F238E27FC236}">
                <a16:creationId xmlns:a16="http://schemas.microsoft.com/office/drawing/2014/main" id="{4344F679-94C1-9B31-5A60-7B443D8AD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07" y="555090"/>
            <a:ext cx="7103247" cy="2873910"/>
          </a:xfrm>
          <a:prstGeom prst="rect">
            <a:avLst/>
          </a:prstGeom>
        </p:spPr>
      </p:pic>
      <p:pic>
        <p:nvPicPr>
          <p:cNvPr id="5" name="Immagine 4" descr="Immagine che contiene testo, diagramma, schermata&#10;&#10;Descrizione generata automaticamente">
            <a:extLst>
              <a:ext uri="{FF2B5EF4-FFF2-40B4-BE49-F238E27FC236}">
                <a16:creationId xmlns:a16="http://schemas.microsoft.com/office/drawing/2014/main" id="{39D51D84-D6F2-9E2D-A0D3-EFBE4967C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51" y="3854072"/>
            <a:ext cx="7772400" cy="2448838"/>
          </a:xfrm>
          <a:prstGeom prst="rect">
            <a:avLst/>
          </a:prstGeom>
        </p:spPr>
      </p:pic>
      <p:pic>
        <p:nvPicPr>
          <p:cNvPr id="7" name="Immagine 6" descr="Immagine che contiene fiore, fuochi d'artificio&#10;&#10;Descrizione generata automaticamente">
            <a:extLst>
              <a:ext uri="{FF2B5EF4-FFF2-40B4-BE49-F238E27FC236}">
                <a16:creationId xmlns:a16="http://schemas.microsoft.com/office/drawing/2014/main" id="{6E56E4DD-A7F8-BBF5-2EB1-4D290135BD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24" t="12378" r="20880" b="61049"/>
          <a:stretch/>
        </p:blipFill>
        <p:spPr>
          <a:xfrm>
            <a:off x="10403198" y="201714"/>
            <a:ext cx="1343958" cy="1231670"/>
          </a:xfrm>
          <a:prstGeom prst="rect">
            <a:avLst/>
          </a:prstGeom>
        </p:spPr>
      </p:pic>
      <p:pic>
        <p:nvPicPr>
          <p:cNvPr id="9" name="Immagine 8" descr="Immagine che contiene fiore, fuochi d'artificio&#10;&#10;Descrizione generata automaticamente">
            <a:extLst>
              <a:ext uri="{FF2B5EF4-FFF2-40B4-BE49-F238E27FC236}">
                <a16:creationId xmlns:a16="http://schemas.microsoft.com/office/drawing/2014/main" id="{DF0DF80A-418E-4601-70CB-9D242A7B58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721" t="47178" r="39519" b="32079"/>
          <a:stretch/>
        </p:blipFill>
        <p:spPr>
          <a:xfrm>
            <a:off x="10815556" y="3989957"/>
            <a:ext cx="1191093" cy="92186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7553765-C581-B528-406D-0042312EE64E}"/>
              </a:ext>
            </a:extLst>
          </p:cNvPr>
          <p:cNvSpPr txBox="1"/>
          <p:nvPr/>
        </p:nvSpPr>
        <p:spPr>
          <a:xfrm>
            <a:off x="7414054" y="1433384"/>
            <a:ext cx="47041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Astrocytes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develop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transcriptional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profiles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that</a:t>
            </a:r>
            <a:r>
              <a:rPr lang="it-IT" sz="2000" dirty="0">
                <a:latin typeface="Garamond" panose="02020404030301010803" pitchFamily="18" charset="0"/>
              </a:rPr>
              <a:t> do </a:t>
            </a:r>
            <a:r>
              <a:rPr lang="it-IT" sz="2000" dirty="0" err="1">
                <a:latin typeface="Garamond" panose="02020404030301010803" pitchFamily="18" charset="0"/>
              </a:rPr>
              <a:t>not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exist</a:t>
            </a:r>
            <a:r>
              <a:rPr lang="it-IT" sz="2000" dirty="0">
                <a:latin typeface="Garamond" panose="02020404030301010803" pitchFamily="18" charset="0"/>
              </a:rPr>
              <a:t> in 2D </a:t>
            </a:r>
            <a:r>
              <a:rPr lang="it-IT" sz="2000" dirty="0" err="1">
                <a:latin typeface="Garamond" panose="02020404030301010803" pitchFamily="18" charset="0"/>
              </a:rPr>
              <a:t>cultures</a:t>
            </a:r>
            <a:r>
              <a:rPr lang="it-IT" sz="2000" dirty="0">
                <a:latin typeface="Garamond" panose="02020404030301010803" pitchFamily="18" charset="0"/>
              </a:rPr>
              <a:t>.</a:t>
            </a:r>
          </a:p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Upregulated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include BDNF </a:t>
            </a:r>
            <a:r>
              <a:rPr lang="it-IT" sz="2000" dirty="0" err="1">
                <a:latin typeface="Garamond" panose="02020404030301010803" pitchFamily="18" charset="0"/>
              </a:rPr>
              <a:t>signaling</a:t>
            </a:r>
            <a:r>
              <a:rPr lang="it-IT" sz="2000" dirty="0">
                <a:latin typeface="Garamond" panose="02020404030301010803" pitchFamily="18" charset="0"/>
              </a:rPr>
              <a:t>, </a:t>
            </a:r>
            <a:r>
              <a:rPr lang="it-IT" sz="2000" dirty="0" err="1">
                <a:latin typeface="Garamond" panose="02020404030301010803" pitchFamily="18" charset="0"/>
              </a:rPr>
              <a:t>axon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guidance</a:t>
            </a:r>
            <a:r>
              <a:rPr lang="it-IT" sz="2000" dirty="0">
                <a:latin typeface="Garamond" panose="02020404030301010803" pitchFamily="18" charset="0"/>
              </a:rPr>
              <a:t>, </a:t>
            </a:r>
            <a:r>
              <a:rPr lang="it-IT" sz="2000" dirty="0" err="1">
                <a:latin typeface="Garamond" panose="02020404030301010803" pitchFamily="18" charset="0"/>
              </a:rPr>
              <a:t>synaptic</a:t>
            </a:r>
            <a:r>
              <a:rPr lang="it-IT" sz="2000" dirty="0">
                <a:latin typeface="Garamond" panose="02020404030301010803" pitchFamily="18" charset="0"/>
              </a:rPr>
              <a:t> transmission, </a:t>
            </a:r>
            <a:r>
              <a:rPr lang="it-IT" sz="2000" dirty="0" err="1">
                <a:latin typeface="Garamond" panose="02020404030301010803" pitchFamily="18" charset="0"/>
              </a:rPr>
              <a:t>glycolisis</a:t>
            </a:r>
            <a:r>
              <a:rPr lang="it-IT" sz="2000" dirty="0">
                <a:latin typeface="Garamond" panose="02020404030301010803" pitchFamily="18" charset="0"/>
              </a:rPr>
              <a:t>, UPR.  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The </a:t>
            </a:r>
            <a:r>
              <a:rPr lang="it-IT" sz="2000" dirty="0" err="1">
                <a:latin typeface="Garamond" panose="02020404030301010803" pitchFamily="18" charset="0"/>
              </a:rPr>
              <a:t>transcriptional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profile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is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associated</a:t>
            </a:r>
            <a:r>
              <a:rPr lang="it-IT" sz="2000" dirty="0">
                <a:latin typeface="Garamond" panose="02020404030301010803" pitchFamily="18" charset="0"/>
              </a:rPr>
              <a:t> with </a:t>
            </a:r>
            <a:r>
              <a:rPr lang="it-IT" sz="2000" dirty="0" err="1">
                <a:latin typeface="Garamond" panose="02020404030301010803" pitchFamily="18" charset="0"/>
              </a:rPr>
              <a:t>supporting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neuronal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function</a:t>
            </a:r>
            <a:r>
              <a:rPr lang="it-IT" sz="2000" dirty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6F98EC9-960C-B657-4A61-B48E36BEA6D3}"/>
              </a:ext>
            </a:extLst>
          </p:cNvPr>
          <p:cNvSpPr txBox="1"/>
          <p:nvPr/>
        </p:nvSpPr>
        <p:spPr>
          <a:xfrm>
            <a:off x="8003433" y="4911823"/>
            <a:ext cx="41148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Microglia </a:t>
            </a:r>
            <a:r>
              <a:rPr lang="it-IT" sz="2000" dirty="0" err="1">
                <a:latin typeface="Garamond" panose="02020404030301010803" pitchFamily="18" charset="0"/>
              </a:rPr>
              <a:t>initially</a:t>
            </a:r>
            <a:r>
              <a:rPr lang="it-IT" sz="2000" dirty="0">
                <a:latin typeface="Garamond" panose="02020404030301010803" pitchFamily="18" charset="0"/>
              </a:rPr>
              <a:t> clusters with </a:t>
            </a:r>
            <a:r>
              <a:rPr lang="it-IT" sz="2000" dirty="0" err="1">
                <a:latin typeface="Garamond" panose="02020404030301010803" pitchFamily="18" charset="0"/>
              </a:rPr>
              <a:t>monocultured</a:t>
            </a:r>
            <a:r>
              <a:rPr lang="it-IT" sz="2000" dirty="0">
                <a:latin typeface="Garamond" panose="02020404030301010803" pitchFamily="18" charset="0"/>
              </a:rPr>
              <a:t> microglia, </a:t>
            </a:r>
            <a:r>
              <a:rPr lang="it-IT" sz="2000" dirty="0" err="1">
                <a:latin typeface="Garamond" panose="02020404030301010803" pitchFamily="18" charset="0"/>
              </a:rPr>
              <a:t>but</a:t>
            </a:r>
            <a:r>
              <a:rPr lang="it-IT" sz="2000" dirty="0">
                <a:latin typeface="Garamond" panose="02020404030301010803" pitchFamily="18" charset="0"/>
              </a:rPr>
              <a:t> after 4 weeks </a:t>
            </a:r>
            <a:r>
              <a:rPr lang="it-IT" sz="2000" dirty="0" err="1">
                <a:latin typeface="Garamond" panose="02020404030301010803" pitchFamily="18" charset="0"/>
              </a:rPr>
              <a:t>forms</a:t>
            </a:r>
            <a:r>
              <a:rPr lang="it-IT" sz="2000" dirty="0">
                <a:latin typeface="Garamond" panose="02020404030301010803" pitchFamily="18" charset="0"/>
              </a:rPr>
              <a:t> new clusters </a:t>
            </a:r>
            <a:r>
              <a:rPr lang="it-IT" sz="2000" dirty="0" err="1">
                <a:latin typeface="Garamond" panose="02020404030301010803" pitchFamily="18" charset="0"/>
              </a:rPr>
              <a:t>expressing</a:t>
            </a:r>
            <a:r>
              <a:rPr lang="it-IT" sz="2000" dirty="0">
                <a:latin typeface="Garamond" panose="02020404030301010803" pitchFamily="18" charset="0"/>
              </a:rPr>
              <a:t> MHC-II markers </a:t>
            </a:r>
            <a:r>
              <a:rPr lang="it-IT" sz="2000" dirty="0" err="1">
                <a:latin typeface="Garamond" panose="02020404030301010803" pitchFamily="18" charset="0"/>
              </a:rPr>
              <a:t>as</a:t>
            </a:r>
            <a:r>
              <a:rPr lang="it-IT" sz="2000" dirty="0">
                <a:latin typeface="Garamond" panose="02020404030301010803" pitchFamily="18" charset="0"/>
              </a:rPr>
              <a:t> in	 </a:t>
            </a:r>
            <a:r>
              <a:rPr lang="it-IT" sz="2000" dirty="0" err="1">
                <a:latin typeface="Garamond" panose="02020404030301010803" pitchFamily="18" charset="0"/>
              </a:rPr>
              <a:t>nuerodegenerative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diseases</a:t>
            </a:r>
            <a:r>
              <a:rPr lang="it-IT" sz="2000" dirty="0">
                <a:latin typeface="Garamond" panose="02020404030301010803" pitchFamily="18" charset="0"/>
              </a:rPr>
              <a:t>.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A25CFFB-F10C-F3EA-3889-E688074EF939}"/>
              </a:ext>
            </a:extLst>
          </p:cNvPr>
          <p:cNvSpPr txBox="1"/>
          <p:nvPr/>
        </p:nvSpPr>
        <p:spPr>
          <a:xfrm>
            <a:off x="8680026" y="629218"/>
            <a:ext cx="16204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 err="1">
                <a:solidFill>
                  <a:srgbClr val="7030A0"/>
                </a:solidFill>
                <a:latin typeface="Garamond" panose="02020404030301010803" pitchFamily="18" charset="0"/>
              </a:rPr>
              <a:t>Astrocytes</a:t>
            </a:r>
            <a:endParaRPr lang="it-IT" sz="2200" b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57BD6DC-CD99-0BA0-E3F5-336B8AB8C2C2}"/>
              </a:ext>
            </a:extLst>
          </p:cNvPr>
          <p:cNvSpPr txBox="1"/>
          <p:nvPr/>
        </p:nvSpPr>
        <p:spPr>
          <a:xfrm>
            <a:off x="9250622" y="4235447"/>
            <a:ext cx="16204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Microglia</a:t>
            </a:r>
          </a:p>
        </p:txBody>
      </p:sp>
    </p:spTree>
    <p:extLst>
      <p:ext uri="{BB962C8B-B14F-4D97-AF65-F5344CB8AC3E}">
        <p14:creationId xmlns:p14="http://schemas.microsoft.com/office/powerpoint/2010/main" val="252378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B865727-DB57-02BE-E2BA-8E74C560E3C5}"/>
              </a:ext>
            </a:extLst>
          </p:cNvPr>
          <p:cNvSpPr/>
          <p:nvPr/>
        </p:nvSpPr>
        <p:spPr>
          <a:xfrm>
            <a:off x="10706100" y="434840"/>
            <a:ext cx="1485900" cy="1634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D9923A4-1F75-9BE3-69A8-31AF66E265C3}"/>
              </a:ext>
            </a:extLst>
          </p:cNvPr>
          <p:cNvSpPr txBox="1"/>
          <p:nvPr/>
        </p:nvSpPr>
        <p:spPr>
          <a:xfrm>
            <a:off x="10706101" y="35772"/>
            <a:ext cx="13688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latin typeface="Garamond" panose="02020404030301010803" pitchFamily="18" charset="0"/>
              </a:rPr>
              <a:t>STEP III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E875281-8769-8CB8-A2F6-B9100143AA20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CRISPRi</a:t>
            </a:r>
            <a:r>
              <a:rPr lang="it-IT" sz="3200" b="1" dirty="0">
                <a:latin typeface="Garamond" panose="02020404030301010803" pitchFamily="18" charset="0"/>
              </a:rPr>
              <a:t> screens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D73FBED-8FA7-5407-B5C8-F0CA92EE79B1}"/>
              </a:ext>
            </a:extLst>
          </p:cNvPr>
          <p:cNvGrpSpPr/>
          <p:nvPr/>
        </p:nvGrpSpPr>
        <p:grpSpPr>
          <a:xfrm>
            <a:off x="2187123" y="1819030"/>
            <a:ext cx="7469561" cy="4007339"/>
            <a:chOff x="2203937" y="1549399"/>
            <a:chExt cx="7469561" cy="4007339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EE3B9BF4-8458-5344-6046-5CB59B402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3937" y="1549399"/>
              <a:ext cx="7469561" cy="4007339"/>
            </a:xfrm>
            <a:prstGeom prst="rect">
              <a:avLst/>
            </a:prstGeom>
          </p:spPr>
        </p:pic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C4F4393D-CB2A-B654-49F1-36E606E7F75B}"/>
                </a:ext>
              </a:extLst>
            </p:cNvPr>
            <p:cNvSpPr/>
            <p:nvPr/>
          </p:nvSpPr>
          <p:spPr>
            <a:xfrm>
              <a:off x="2379785" y="5287108"/>
              <a:ext cx="293077" cy="2696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23C16527-CE58-B792-5D6A-2378AB448EEE}"/>
                </a:ext>
              </a:extLst>
            </p:cNvPr>
            <p:cNvSpPr/>
            <p:nvPr/>
          </p:nvSpPr>
          <p:spPr>
            <a:xfrm>
              <a:off x="9380421" y="2016370"/>
              <a:ext cx="293077" cy="2696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llout 1 9">
            <a:extLst>
              <a:ext uri="{FF2B5EF4-FFF2-40B4-BE49-F238E27FC236}">
                <a16:creationId xmlns:a16="http://schemas.microsoft.com/office/drawing/2014/main" id="{836118C4-3D32-EAFF-F6AD-93DB167820EC}"/>
              </a:ext>
            </a:extLst>
          </p:cNvPr>
          <p:cNvSpPr/>
          <p:nvPr/>
        </p:nvSpPr>
        <p:spPr>
          <a:xfrm>
            <a:off x="354746" y="4778262"/>
            <a:ext cx="2493961" cy="1556952"/>
          </a:xfrm>
          <a:prstGeom prst="borderCallout1">
            <a:avLst>
              <a:gd name="adj1" fmla="val -12263"/>
              <a:gd name="adj2" fmla="val 33142"/>
              <a:gd name="adj3" fmla="val -56728"/>
              <a:gd name="adj4" fmla="val 79184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9B7CBE8-AD86-B3E9-E438-2141D29E6C67}"/>
              </a:ext>
            </a:extLst>
          </p:cNvPr>
          <p:cNvSpPr txBox="1"/>
          <p:nvPr/>
        </p:nvSpPr>
        <p:spPr>
          <a:xfrm>
            <a:off x="430984" y="4895018"/>
            <a:ext cx="23414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iPSCs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that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will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become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neurons</a:t>
            </a:r>
            <a:r>
              <a:rPr lang="it-IT" sz="2000" dirty="0">
                <a:latin typeface="Garamond" panose="02020404030301010803" pitchFamily="18" charset="0"/>
              </a:rPr>
              <a:t> (NGN2</a:t>
            </a:r>
            <a:r>
              <a:rPr lang="it-IT" sz="2000" baseline="30000" dirty="0">
                <a:latin typeface="Garamond" panose="02020404030301010803" pitchFamily="18" charset="0"/>
              </a:rPr>
              <a:t>+</a:t>
            </a:r>
            <a:r>
              <a:rPr lang="it-IT" sz="2000" dirty="0">
                <a:latin typeface="Garamond" panose="02020404030301010803" pitchFamily="18" charset="0"/>
              </a:rPr>
              <a:t>) </a:t>
            </a:r>
            <a:r>
              <a:rPr lang="it-IT" sz="2000" dirty="0" err="1">
                <a:latin typeface="Garamond" panose="02020404030301010803" pitchFamily="18" charset="0"/>
              </a:rPr>
              <a:t>stably</a:t>
            </a:r>
            <a:r>
              <a:rPr lang="it-IT" sz="2000" dirty="0">
                <a:latin typeface="Garamond" panose="02020404030301010803" pitchFamily="18" charset="0"/>
              </a:rPr>
              <a:t> express dCas9-KRAB</a:t>
            </a:r>
          </a:p>
        </p:txBody>
      </p:sp>
      <p:sp>
        <p:nvSpPr>
          <p:cNvPr id="12" name="Callout 1 11">
            <a:extLst>
              <a:ext uri="{FF2B5EF4-FFF2-40B4-BE49-F238E27FC236}">
                <a16:creationId xmlns:a16="http://schemas.microsoft.com/office/drawing/2014/main" id="{C56A02C1-09BF-0991-EFC0-4E0009EE1F5B}"/>
              </a:ext>
            </a:extLst>
          </p:cNvPr>
          <p:cNvSpPr/>
          <p:nvPr/>
        </p:nvSpPr>
        <p:spPr>
          <a:xfrm>
            <a:off x="3241445" y="4732080"/>
            <a:ext cx="2022218" cy="1556952"/>
          </a:xfrm>
          <a:prstGeom prst="borderCallout1">
            <a:avLst>
              <a:gd name="adj1" fmla="val -12263"/>
              <a:gd name="adj2" fmla="val 33142"/>
              <a:gd name="adj3" fmla="val -82328"/>
              <a:gd name="adj4" fmla="val 27948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4991689-8FD6-F2AB-7876-E1B0D622D0E7}"/>
              </a:ext>
            </a:extLst>
          </p:cNvPr>
          <p:cNvSpPr txBox="1"/>
          <p:nvPr/>
        </p:nvSpPr>
        <p:spPr>
          <a:xfrm>
            <a:off x="3317682" y="4852877"/>
            <a:ext cx="1945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- </a:t>
            </a:r>
            <a:r>
              <a:rPr lang="it-IT" sz="2000" dirty="0" err="1">
                <a:latin typeface="Garamond" panose="02020404030301010803" pitchFamily="18" charset="0"/>
              </a:rPr>
              <a:t>kinases</a:t>
            </a:r>
            <a:endParaRPr lang="it-IT" sz="2000" dirty="0">
              <a:latin typeface="Garamond" panose="02020404030301010803" pitchFamily="18" charset="0"/>
            </a:endParaRP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 </a:t>
            </a:r>
            <a:r>
              <a:rPr lang="it-IT" sz="2000" dirty="0" err="1">
                <a:latin typeface="Garamond" panose="02020404030301010803" pitchFamily="18" charset="0"/>
              </a:rPr>
              <a:t>other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druggable</a:t>
            </a:r>
            <a:r>
              <a:rPr lang="it-IT" sz="2000" dirty="0">
                <a:latin typeface="Garamond" panose="02020404030301010803" pitchFamily="18" charset="0"/>
              </a:rPr>
              <a:t> targets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 GWAS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endParaRPr lang="it-IT" sz="2000" dirty="0">
              <a:latin typeface="Garamond" panose="02020404030301010803" pitchFamily="18" charset="0"/>
            </a:endParaRPr>
          </a:p>
        </p:txBody>
      </p:sp>
      <p:sp>
        <p:nvSpPr>
          <p:cNvPr id="14" name="Callout 1 13">
            <a:extLst>
              <a:ext uri="{FF2B5EF4-FFF2-40B4-BE49-F238E27FC236}">
                <a16:creationId xmlns:a16="http://schemas.microsoft.com/office/drawing/2014/main" id="{3016E5B7-96EF-3079-BD29-601D521430E2}"/>
              </a:ext>
            </a:extLst>
          </p:cNvPr>
          <p:cNvSpPr/>
          <p:nvPr/>
        </p:nvSpPr>
        <p:spPr>
          <a:xfrm>
            <a:off x="9975952" y="1751446"/>
            <a:ext cx="2022218" cy="3759110"/>
          </a:xfrm>
          <a:prstGeom prst="borderCallout1">
            <a:avLst>
              <a:gd name="adj1" fmla="val 15596"/>
              <a:gd name="adj2" fmla="val -2221"/>
              <a:gd name="adj3" fmla="val 19320"/>
              <a:gd name="adj4" fmla="val -36980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781E744-DFBE-0DAE-21AA-8323359E81A7}"/>
              </a:ext>
            </a:extLst>
          </p:cNvPr>
          <p:cNvSpPr txBox="1"/>
          <p:nvPr/>
        </p:nvSpPr>
        <p:spPr>
          <a:xfrm>
            <a:off x="10067489" y="1767922"/>
            <a:ext cx="19459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3 </a:t>
            </a:r>
            <a:r>
              <a:rPr lang="it-IT" sz="2000" dirty="0" err="1">
                <a:latin typeface="Garamond" panose="02020404030301010803" pitchFamily="18" charset="0"/>
              </a:rPr>
              <a:t>timepoints</a:t>
            </a:r>
            <a:r>
              <a:rPr lang="it-IT" sz="2000" dirty="0">
                <a:latin typeface="Garamond" panose="02020404030301010803" pitchFamily="18" charset="0"/>
              </a:rPr>
              <a:t>: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 </a:t>
            </a:r>
            <a:r>
              <a:rPr lang="it-IT" sz="2000" b="1" dirty="0">
                <a:latin typeface="Garamond" panose="02020404030301010803" pitchFamily="18" charset="0"/>
              </a:rPr>
              <a:t>1 day </a:t>
            </a:r>
            <a:r>
              <a:rPr lang="it-IT" sz="2000" dirty="0">
                <a:latin typeface="Garamond" panose="02020404030301010803" pitchFamily="18" charset="0"/>
              </a:rPr>
              <a:t>post seeding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 </a:t>
            </a:r>
            <a:r>
              <a:rPr lang="it-IT" sz="2000" b="1" dirty="0">
                <a:latin typeface="Garamond" panose="02020404030301010803" pitchFamily="18" charset="0"/>
              </a:rPr>
              <a:t>14 days</a:t>
            </a:r>
            <a:r>
              <a:rPr lang="it-IT" sz="2000" dirty="0">
                <a:latin typeface="Garamond" panose="02020404030301010803" pitchFamily="18" charset="0"/>
              </a:rPr>
              <a:t> in culture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 </a:t>
            </a:r>
            <a:r>
              <a:rPr lang="it-IT" sz="2000" b="1" dirty="0">
                <a:latin typeface="Garamond" panose="02020404030301010803" pitchFamily="18" charset="0"/>
              </a:rPr>
              <a:t>28 days</a:t>
            </a:r>
            <a:r>
              <a:rPr lang="it-IT" sz="2000" dirty="0">
                <a:latin typeface="Garamond" panose="02020404030301010803" pitchFamily="18" charset="0"/>
              </a:rPr>
              <a:t> in culture</a:t>
            </a:r>
          </a:p>
          <a:p>
            <a:pPr algn="just"/>
            <a:endParaRPr lang="it-IT" sz="2000" dirty="0">
              <a:latin typeface="Garamond" panose="02020404030301010803" pitchFamily="18" charset="0"/>
            </a:endParaRPr>
          </a:p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Identification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b="1" dirty="0" err="1">
                <a:latin typeface="Garamond" panose="02020404030301010803" pitchFamily="18" charset="0"/>
              </a:rPr>
              <a:t>enriched</a:t>
            </a:r>
            <a:r>
              <a:rPr lang="it-IT" sz="2000" dirty="0">
                <a:latin typeface="Garamond" panose="02020404030301010803" pitchFamily="18" charset="0"/>
              </a:rPr>
              <a:t> and </a:t>
            </a:r>
            <a:r>
              <a:rPr lang="it-IT" sz="2000" b="1" dirty="0" err="1">
                <a:latin typeface="Garamond" panose="02020404030301010803" pitchFamily="18" charset="0"/>
              </a:rPr>
              <a:t>dropped</a:t>
            </a:r>
            <a:r>
              <a:rPr lang="it-IT" sz="2000" b="1" dirty="0">
                <a:latin typeface="Garamond" panose="02020404030301010803" pitchFamily="18" charset="0"/>
              </a:rPr>
              <a:t> out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endParaRPr lang="it-IT" sz="2000" dirty="0">
              <a:latin typeface="Garamond" panose="02020404030301010803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4307242-0863-D510-C0A3-F5C6E74B1BB9}"/>
              </a:ext>
            </a:extLst>
          </p:cNvPr>
          <p:cNvSpPr txBox="1"/>
          <p:nvPr/>
        </p:nvSpPr>
        <p:spPr>
          <a:xfrm>
            <a:off x="148011" y="1020476"/>
            <a:ext cx="11547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Screen #1: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modulating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neuronal</a:t>
            </a:r>
            <a:r>
              <a:rPr lang="it-IT" sz="2000" dirty="0">
                <a:latin typeface="Garamond" panose="02020404030301010803" pitchFamily="18" charset="0"/>
              </a:rPr>
              <a:t> survival in </a:t>
            </a:r>
            <a:r>
              <a:rPr lang="it-IT" sz="2000" dirty="0" err="1">
                <a:latin typeface="Garamond" panose="02020404030301010803" pitchFamily="18" charset="0"/>
              </a:rPr>
              <a:t>iAssembloids</a:t>
            </a:r>
            <a:endParaRPr lang="it-IT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202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A65BF58-FCB4-6562-6725-53BC99FB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39" y="512885"/>
            <a:ext cx="5994400" cy="35814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9284E56-3E7E-1212-0341-90DEA0102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339" y="512885"/>
            <a:ext cx="5681296" cy="2825930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AF4BDC1A-C778-00C4-5124-A5ABA7790575}"/>
              </a:ext>
            </a:extLst>
          </p:cNvPr>
          <p:cNvGrpSpPr/>
          <p:nvPr/>
        </p:nvGrpSpPr>
        <p:grpSpPr>
          <a:xfrm>
            <a:off x="6593496" y="3789834"/>
            <a:ext cx="5160597" cy="3044720"/>
            <a:chOff x="6593496" y="3789834"/>
            <a:chExt cx="5160597" cy="3044720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4B07E965-5E86-2BAC-3C56-89B51F25A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3496" y="3789834"/>
              <a:ext cx="5160597" cy="2783882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4395F3AC-3974-DA98-977C-E450C9F8B7B6}"/>
                </a:ext>
              </a:extLst>
            </p:cNvPr>
            <p:cNvSpPr txBox="1"/>
            <p:nvPr/>
          </p:nvSpPr>
          <p:spPr>
            <a:xfrm rot="16200000">
              <a:off x="6994296" y="4850386"/>
              <a:ext cx="9348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>
                  <a:latin typeface="Garamond" panose="02020404030301010803" pitchFamily="18" charset="0"/>
                </a:rPr>
                <a:t>+ </a:t>
              </a:r>
              <a:r>
                <a:rPr lang="it-IT" sz="1400" b="1" dirty="0" err="1">
                  <a:latin typeface="Garamond" panose="02020404030301010803" pitchFamily="18" charset="0"/>
                </a:rPr>
                <a:t>serum</a:t>
              </a:r>
              <a:endParaRPr lang="it-IT" sz="1400" b="1" dirty="0">
                <a:latin typeface="Garamond" panose="02020404030301010803" pitchFamily="18" charset="0"/>
              </a:endParaRP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5EF2FDB4-513A-CF1B-9CE5-80DAA7C58B9E}"/>
                </a:ext>
              </a:extLst>
            </p:cNvPr>
            <p:cNvSpPr txBox="1"/>
            <p:nvPr/>
          </p:nvSpPr>
          <p:spPr>
            <a:xfrm>
              <a:off x="9777046" y="6526777"/>
              <a:ext cx="16295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>
                  <a:latin typeface="Garamond" panose="02020404030301010803" pitchFamily="18" charset="0"/>
                </a:rPr>
                <a:t>- </a:t>
              </a:r>
              <a:r>
                <a:rPr lang="it-IT" sz="1400" b="1" dirty="0" err="1">
                  <a:latin typeface="Garamond" panose="02020404030301010803" pitchFamily="18" charset="0"/>
                </a:rPr>
                <a:t>serum</a:t>
              </a:r>
              <a:endParaRPr lang="it-IT" sz="1400" b="1" dirty="0">
                <a:latin typeface="Garamond" panose="02020404030301010803" pitchFamily="18" charset="0"/>
              </a:endParaRP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39603B-FF04-D070-864F-2BDB1A39CE73}"/>
              </a:ext>
            </a:extLst>
          </p:cNvPr>
          <p:cNvSpPr txBox="1"/>
          <p:nvPr/>
        </p:nvSpPr>
        <p:spPr>
          <a:xfrm>
            <a:off x="430984" y="4895018"/>
            <a:ext cx="5512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Replicate </a:t>
            </a:r>
            <a:r>
              <a:rPr lang="it-IT" sz="2000" dirty="0" err="1">
                <a:latin typeface="Garamond" panose="02020404030301010803" pitchFamily="18" charset="0"/>
              </a:rPr>
              <a:t>correlations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were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very</a:t>
            </a:r>
            <a:r>
              <a:rPr lang="it-IT" sz="2000" dirty="0">
                <a:latin typeface="Garamond" panose="02020404030301010803" pitchFamily="18" charset="0"/>
              </a:rPr>
              <a:t> good </a:t>
            </a:r>
            <a:r>
              <a:rPr lang="it-IT" sz="2000" dirty="0" err="1">
                <a:latin typeface="Garamond" panose="02020404030301010803" pitchFamily="18" charset="0"/>
              </a:rPr>
              <a:t>across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two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timepoints</a:t>
            </a:r>
            <a:r>
              <a:rPr lang="it-IT" sz="2000" dirty="0">
                <a:latin typeface="Garamond" panose="02020404030301010803" pitchFamily="18" charset="0"/>
              </a:rPr>
              <a:t> and in </a:t>
            </a:r>
            <a:r>
              <a:rPr lang="it-IT" sz="2000" dirty="0" err="1">
                <a:latin typeface="Garamond" panose="02020404030301010803" pitchFamily="18" charset="0"/>
              </a:rPr>
              <a:t>iAssembloids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containing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astrocytes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generated</a:t>
            </a:r>
            <a:r>
              <a:rPr lang="it-IT" sz="2000" dirty="0">
                <a:latin typeface="Garamond" panose="02020404030301010803" pitchFamily="18" charset="0"/>
              </a:rPr>
              <a:t> with the </a:t>
            </a:r>
            <a:r>
              <a:rPr lang="it-IT" sz="2000" dirty="0" err="1">
                <a:latin typeface="Garamond" panose="02020404030301010803" pitchFamily="18" charset="0"/>
              </a:rPr>
              <a:t>two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different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protocols</a:t>
            </a:r>
            <a:r>
              <a:rPr lang="it-IT" sz="2000" dirty="0">
                <a:latin typeface="Garamond" panose="02020404030301010803" pitchFamily="18" charset="0"/>
              </a:rPr>
              <a:t> (with and </a:t>
            </a:r>
            <a:r>
              <a:rPr lang="it-IT" sz="2000" dirty="0" err="1">
                <a:latin typeface="Garamond" panose="02020404030301010803" pitchFamily="18" charset="0"/>
              </a:rPr>
              <a:t>without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serum</a:t>
            </a:r>
            <a:r>
              <a:rPr lang="it-IT" sz="2000" dirty="0">
                <a:latin typeface="Garamond" panose="020204040303010108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64763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B0595D68-AD28-85C6-672C-70E1000CF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317500"/>
            <a:ext cx="5829300" cy="47371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99AAA53-8C70-0349-9BC8-5C51478F29A7}"/>
              </a:ext>
            </a:extLst>
          </p:cNvPr>
          <p:cNvSpPr txBox="1"/>
          <p:nvPr/>
        </p:nvSpPr>
        <p:spPr>
          <a:xfrm>
            <a:off x="6412684" y="537331"/>
            <a:ext cx="5512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Intersection</a:t>
            </a:r>
            <a:r>
              <a:rPr lang="it-IT" sz="2000" dirty="0">
                <a:latin typeface="Garamond" panose="02020404030301010803" pitchFamily="18" charset="0"/>
              </a:rPr>
              <a:t> with the </a:t>
            </a:r>
            <a:r>
              <a:rPr lang="it-IT" sz="2000" dirty="0" err="1">
                <a:latin typeface="Garamond" panose="02020404030301010803" pitchFamily="18" charset="0"/>
              </a:rPr>
              <a:t>same</a:t>
            </a:r>
            <a:r>
              <a:rPr lang="it-IT" sz="2000" dirty="0">
                <a:latin typeface="Garamond" panose="02020404030301010803" pitchFamily="18" charset="0"/>
              </a:rPr>
              <a:t> dataset </a:t>
            </a:r>
            <a:r>
              <a:rPr lang="it-IT" sz="2000" dirty="0" err="1">
                <a:latin typeface="Garamond" panose="02020404030301010803" pitchFamily="18" charset="0"/>
              </a:rPr>
              <a:t>obtained</a:t>
            </a:r>
            <a:r>
              <a:rPr lang="it-IT" sz="2000" dirty="0">
                <a:latin typeface="Garamond" panose="02020404030301010803" pitchFamily="18" charset="0"/>
              </a:rPr>
              <a:t> from 2D </a:t>
            </a:r>
            <a:r>
              <a:rPr lang="it-IT" sz="2000" dirty="0" err="1">
                <a:latin typeface="Garamond" panose="02020404030301010803" pitchFamily="18" charset="0"/>
              </a:rPr>
              <a:t>monocultures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revealed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that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only</a:t>
            </a:r>
            <a:r>
              <a:rPr lang="it-IT" sz="2000" dirty="0">
                <a:latin typeface="Garamond" panose="02020404030301010803" pitchFamily="18" charset="0"/>
              </a:rPr>
              <a:t> some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show up in </a:t>
            </a:r>
            <a:r>
              <a:rPr lang="it-IT" sz="2000" dirty="0" err="1">
                <a:latin typeface="Garamond" panose="02020404030301010803" pitchFamily="18" charset="0"/>
              </a:rPr>
              <a:t>both</a:t>
            </a:r>
            <a:r>
              <a:rPr lang="it-IT" sz="2000" dirty="0">
                <a:latin typeface="Garamond" panose="02020404030301010803" pitchFamily="18" charset="0"/>
              </a:rPr>
              <a:t> screens.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A47B9E02-69A2-2B2C-7A4C-5749701BF1D0}"/>
              </a:ext>
            </a:extLst>
          </p:cNvPr>
          <p:cNvSpPr/>
          <p:nvPr/>
        </p:nvSpPr>
        <p:spPr>
          <a:xfrm>
            <a:off x="6916250" y="2143125"/>
            <a:ext cx="1814512" cy="77152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0216F895-4BC0-C263-6305-6C0E2AAAC0A2}"/>
              </a:ext>
            </a:extLst>
          </p:cNvPr>
          <p:cNvSpPr/>
          <p:nvPr/>
        </p:nvSpPr>
        <p:spPr>
          <a:xfrm>
            <a:off x="8285182" y="2143125"/>
            <a:ext cx="1814512" cy="7715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EF6B0EF9-BDEA-C1E0-725A-7FE6D9E1E701}"/>
              </a:ext>
            </a:extLst>
          </p:cNvPr>
          <p:cNvSpPr/>
          <p:nvPr/>
        </p:nvSpPr>
        <p:spPr>
          <a:xfrm>
            <a:off x="8156228" y="2282703"/>
            <a:ext cx="659526" cy="49236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FD135B1-D0FA-3D89-41B1-5AB270E41D27}"/>
              </a:ext>
            </a:extLst>
          </p:cNvPr>
          <p:cNvSpPr txBox="1"/>
          <p:nvPr/>
        </p:nvSpPr>
        <p:spPr>
          <a:xfrm>
            <a:off x="6891813" y="2347496"/>
            <a:ext cx="1594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 err="1">
                <a:latin typeface="Garamond" panose="02020404030301010803" pitchFamily="18" charset="0"/>
              </a:rPr>
              <a:t>iAssembloids</a:t>
            </a:r>
            <a:endParaRPr lang="it-IT" sz="1600" b="1" dirty="0">
              <a:latin typeface="Garamond" panose="02020404030301010803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732BB7D-2DB4-0840-FCFC-BB21796075C5}"/>
              </a:ext>
            </a:extLst>
          </p:cNvPr>
          <p:cNvSpPr txBox="1"/>
          <p:nvPr/>
        </p:nvSpPr>
        <p:spPr>
          <a:xfrm>
            <a:off x="9168992" y="2359610"/>
            <a:ext cx="1594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>
                <a:latin typeface="Garamond" panose="02020404030301010803" pitchFamily="18" charset="0"/>
              </a:rPr>
              <a:t>2D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C2C56E-7613-58F4-9920-DE55BE47FB3A}"/>
              </a:ext>
            </a:extLst>
          </p:cNvPr>
          <p:cNvSpPr txBox="1"/>
          <p:nvPr/>
        </p:nvSpPr>
        <p:spPr>
          <a:xfrm>
            <a:off x="8094997" y="2902535"/>
            <a:ext cx="1265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 err="1">
                <a:latin typeface="Garamond" panose="02020404030301010803" pitchFamily="18" charset="0"/>
              </a:rPr>
              <a:t>Shared</a:t>
            </a:r>
            <a:r>
              <a:rPr lang="it-IT" sz="1600" b="1" dirty="0">
                <a:latin typeface="Garamond" panose="02020404030301010803" pitchFamily="18" charset="0"/>
              </a:rPr>
              <a:t> </a:t>
            </a:r>
            <a:r>
              <a:rPr lang="it-IT" sz="1600" b="1" dirty="0" err="1">
                <a:latin typeface="Garamond" panose="02020404030301010803" pitchFamily="18" charset="0"/>
              </a:rPr>
              <a:t>essential</a:t>
            </a:r>
            <a:r>
              <a:rPr lang="it-IT" sz="1600" b="1" dirty="0">
                <a:latin typeface="Garamond" panose="02020404030301010803" pitchFamily="18" charset="0"/>
              </a:rPr>
              <a:t> </a:t>
            </a:r>
            <a:r>
              <a:rPr lang="it-IT" sz="1600" b="1" dirty="0" err="1">
                <a:latin typeface="Garamond" panose="02020404030301010803" pitchFamily="18" charset="0"/>
              </a:rPr>
              <a:t>genes</a:t>
            </a:r>
            <a:r>
              <a:rPr lang="it-IT" sz="1600" b="1" dirty="0">
                <a:latin typeface="Garamond" panose="02020404030301010803" pitchFamily="18" charset="0"/>
              </a:rPr>
              <a:t> 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1A86AE86-C3CD-466C-97FD-9C115BB9AE7E}"/>
              </a:ext>
            </a:extLst>
          </p:cNvPr>
          <p:cNvCxnSpPr>
            <a:endCxn id="10" idx="3"/>
          </p:cNvCxnSpPr>
          <p:nvPr/>
        </p:nvCxnSpPr>
        <p:spPr>
          <a:xfrm flipV="1">
            <a:off x="8485991" y="2516773"/>
            <a:ext cx="0" cy="474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8C25271-B9E4-71DC-5111-30FADA266445}"/>
              </a:ext>
            </a:extLst>
          </p:cNvPr>
          <p:cNvSpPr txBox="1"/>
          <p:nvPr/>
        </p:nvSpPr>
        <p:spPr>
          <a:xfrm>
            <a:off x="7026417" y="4200554"/>
            <a:ext cx="2058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 err="1">
                <a:latin typeface="Garamond" panose="02020404030301010803" pitchFamily="18" charset="0"/>
              </a:rPr>
              <a:t>iAssembloids-exclusive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genes</a:t>
            </a:r>
            <a:endParaRPr lang="it-IT" sz="2200" b="1" dirty="0">
              <a:latin typeface="Garamond" panose="02020404030301010803" pitchFamily="18" charset="0"/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D8A25800-6D51-D138-1EFD-CB4DE75DFBC0}"/>
              </a:ext>
            </a:extLst>
          </p:cNvPr>
          <p:cNvCxnSpPr>
            <a:cxnSpLocks/>
          </p:cNvCxnSpPr>
          <p:nvPr/>
        </p:nvCxnSpPr>
        <p:spPr>
          <a:xfrm>
            <a:off x="7695027" y="2967642"/>
            <a:ext cx="0" cy="1232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B0179F14-03AB-2667-2163-14B1A359A680}"/>
              </a:ext>
            </a:extLst>
          </p:cNvPr>
          <p:cNvCxnSpPr>
            <a:cxnSpLocks/>
          </p:cNvCxnSpPr>
          <p:nvPr/>
        </p:nvCxnSpPr>
        <p:spPr>
          <a:xfrm>
            <a:off x="8952903" y="4586825"/>
            <a:ext cx="815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0A5CC25-5595-282A-08A9-B24C697EDF9A}"/>
              </a:ext>
            </a:extLst>
          </p:cNvPr>
          <p:cNvSpPr txBox="1"/>
          <p:nvPr/>
        </p:nvSpPr>
        <p:spPr>
          <a:xfrm>
            <a:off x="9783985" y="4200554"/>
            <a:ext cx="2141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Secondary</a:t>
            </a:r>
            <a:r>
              <a:rPr lang="it-IT" sz="2200" dirty="0">
                <a:latin typeface="Garamond" panose="02020404030301010803" pitchFamily="18" charset="0"/>
              </a:rPr>
              <a:t> screen (68 </a:t>
            </a:r>
            <a:r>
              <a:rPr lang="it-IT" sz="2200" dirty="0" err="1">
                <a:latin typeface="Garamond" panose="02020404030301010803" pitchFamily="18" charset="0"/>
              </a:rPr>
              <a:t>genes</a:t>
            </a:r>
            <a:r>
              <a:rPr lang="it-IT" sz="2200" dirty="0">
                <a:latin typeface="Garamond" panose="02020404030301010803" pitchFamily="18" charset="0"/>
              </a:rPr>
              <a:t>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742A983-8433-61E7-C5ED-736E899F5B36}"/>
              </a:ext>
            </a:extLst>
          </p:cNvPr>
          <p:cNvSpPr txBox="1"/>
          <p:nvPr/>
        </p:nvSpPr>
        <p:spPr>
          <a:xfrm>
            <a:off x="1289538" y="5683762"/>
            <a:ext cx="105273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Which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genes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affect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survival in the </a:t>
            </a:r>
            <a:r>
              <a:rPr lang="it-IT" sz="2200" dirty="0" err="1">
                <a:latin typeface="Garamond" panose="02020404030301010803" pitchFamily="18" charset="0"/>
              </a:rPr>
              <a:t>presence</a:t>
            </a:r>
            <a:r>
              <a:rPr lang="it-IT" sz="2200" dirty="0">
                <a:latin typeface="Garamond" panose="02020404030301010803" pitchFamily="18" charset="0"/>
              </a:rPr>
              <a:t> of glia?</a:t>
            </a:r>
          </a:p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Which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pathways are </a:t>
            </a:r>
            <a:r>
              <a:rPr lang="it-IT" sz="2200" dirty="0" err="1">
                <a:latin typeface="Garamond" panose="02020404030301010803" pitchFamily="18" charset="0"/>
              </a:rPr>
              <a:t>activated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exclusively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?</a:t>
            </a:r>
          </a:p>
        </p:txBody>
      </p:sp>
      <p:sp>
        <p:nvSpPr>
          <p:cNvPr id="2" name="Freccia destra 1">
            <a:extLst>
              <a:ext uri="{FF2B5EF4-FFF2-40B4-BE49-F238E27FC236}">
                <a16:creationId xmlns:a16="http://schemas.microsoft.com/office/drawing/2014/main" id="{ABBF5A78-76C8-9C2D-D3D7-802109F3D6A9}"/>
              </a:ext>
            </a:extLst>
          </p:cNvPr>
          <p:cNvSpPr/>
          <p:nvPr/>
        </p:nvSpPr>
        <p:spPr>
          <a:xfrm>
            <a:off x="266700" y="5955323"/>
            <a:ext cx="800100" cy="33996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432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479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D53B9E7-08F0-9EB2-55BD-DC17E0D33D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0" b="80204"/>
          <a:stretch/>
        </p:blipFill>
        <p:spPr>
          <a:xfrm>
            <a:off x="569734" y="1981825"/>
            <a:ext cx="10178710" cy="260835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B0A8A7F-1323-A0D0-18A6-84F52B9994D4}"/>
              </a:ext>
            </a:extLst>
          </p:cNvPr>
          <p:cNvSpPr txBox="1"/>
          <p:nvPr/>
        </p:nvSpPr>
        <p:spPr>
          <a:xfrm>
            <a:off x="400090" y="969425"/>
            <a:ext cx="11391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CROP-</a:t>
            </a:r>
            <a:r>
              <a:rPr lang="it-IT" sz="2200" dirty="0" err="1">
                <a:latin typeface="Garamond" panose="02020404030301010803" pitchFamily="18" charset="0"/>
              </a:rPr>
              <a:t>seq</a:t>
            </a:r>
            <a:r>
              <a:rPr lang="it-IT" sz="2200" dirty="0">
                <a:latin typeface="Garamond" panose="02020404030301010803" pitchFamily="18" charset="0"/>
              </a:rPr>
              <a:t> on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vs.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monoculture to </a:t>
            </a:r>
            <a:r>
              <a:rPr lang="it-IT" sz="2200" dirty="0" err="1">
                <a:latin typeface="Garamond" panose="02020404030301010803" pitchFamily="18" charset="0"/>
              </a:rPr>
              <a:t>identify</a:t>
            </a:r>
            <a:r>
              <a:rPr lang="it-IT" sz="2200" dirty="0">
                <a:latin typeface="Garamond" panose="02020404030301010803" pitchFamily="18" charset="0"/>
              </a:rPr>
              <a:t> pathways </a:t>
            </a:r>
            <a:r>
              <a:rPr lang="it-IT" sz="2200" dirty="0" err="1">
                <a:latin typeface="Garamond" panose="02020404030301010803" pitchFamily="18" charset="0"/>
              </a:rPr>
              <a:t>that</a:t>
            </a:r>
            <a:r>
              <a:rPr lang="it-IT" sz="2200" dirty="0">
                <a:latin typeface="Garamond" panose="02020404030301010803" pitchFamily="18" charset="0"/>
              </a:rPr>
              <a:t> mediate the </a:t>
            </a:r>
            <a:r>
              <a:rPr lang="it-IT" sz="2200" dirty="0" err="1">
                <a:latin typeface="Garamond" panose="02020404030301010803" pitchFamily="18" charset="0"/>
              </a:rPr>
              <a:t>higher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activity in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A0F76F6-49A7-E0CD-0AA8-F6D1B341324B}"/>
              </a:ext>
            </a:extLst>
          </p:cNvPr>
          <p:cNvSpPr txBox="1"/>
          <p:nvPr/>
        </p:nvSpPr>
        <p:spPr>
          <a:xfrm>
            <a:off x="400090" y="5199209"/>
            <a:ext cx="11391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Downregulation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several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genes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including</a:t>
            </a:r>
            <a:r>
              <a:rPr lang="it-IT" sz="2200" dirty="0">
                <a:latin typeface="Garamond" panose="02020404030301010803" pitchFamily="18" charset="0"/>
              </a:rPr>
              <a:t> GSK3b, TTN, LMAN1 and players in the JNK-MAPK pathway drive up the </a:t>
            </a:r>
            <a:r>
              <a:rPr lang="it-IT" sz="2200" dirty="0" err="1">
                <a:latin typeface="Garamond" panose="02020404030301010803" pitchFamily="18" charset="0"/>
              </a:rPr>
              <a:t>expression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genes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that</a:t>
            </a:r>
            <a:r>
              <a:rPr lang="it-IT" sz="2200" dirty="0">
                <a:latin typeface="Garamond" panose="02020404030301010803" pitchFamily="18" charset="0"/>
              </a:rPr>
              <a:t> are targets of </a:t>
            </a:r>
            <a:r>
              <a:rPr lang="it-IT" sz="2200" dirty="0" err="1">
                <a:latin typeface="Garamond" panose="02020404030301010803" pitchFamily="18" charset="0"/>
              </a:rPr>
              <a:t>boith</a:t>
            </a:r>
            <a:r>
              <a:rPr lang="it-IT" sz="2200" dirty="0">
                <a:latin typeface="Garamond" panose="02020404030301010803" pitchFamily="18" charset="0"/>
              </a:rPr>
              <a:t> NRF2 and STAT3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B23B123-6CC8-3D64-299F-E2726674CF79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Secondary</a:t>
            </a:r>
            <a:r>
              <a:rPr lang="it-IT" sz="3200" b="1" dirty="0">
                <a:latin typeface="Garamond" panose="02020404030301010803" pitchFamily="18" charset="0"/>
              </a:rPr>
              <a:t> screen - hit </a:t>
            </a:r>
            <a:r>
              <a:rPr lang="it-IT" sz="3200" b="1" dirty="0" err="1">
                <a:latin typeface="Garamond" panose="02020404030301010803" pitchFamily="18" charset="0"/>
              </a:rPr>
              <a:t>validation</a:t>
            </a:r>
            <a:endParaRPr lang="it-IT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15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D cell cultures toward quantitative high-throughput drug screening: Trends  in Pharmacological Sciences">
            <a:extLst>
              <a:ext uri="{FF2B5EF4-FFF2-40B4-BE49-F238E27FC236}">
                <a16:creationId xmlns:a16="http://schemas.microsoft.com/office/drawing/2014/main" id="{63EEEE31-D66D-B319-4F63-5D8A08717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998" y="448983"/>
            <a:ext cx="5714008" cy="632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 descr="Immagine che contiene barriera corallina, invertebrato, Invertebrati marini, schermata&#10;&#10;Descrizione generata automaticamente">
            <a:extLst>
              <a:ext uri="{FF2B5EF4-FFF2-40B4-BE49-F238E27FC236}">
                <a16:creationId xmlns:a16="http://schemas.microsoft.com/office/drawing/2014/main" id="{FCBF1732-A792-A92B-CB28-FDED190D68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898" t="-46" r="61271" b="51938"/>
          <a:stretch/>
        </p:blipFill>
        <p:spPr>
          <a:xfrm>
            <a:off x="703385" y="589512"/>
            <a:ext cx="3414240" cy="334529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626A596-05EE-6003-DD96-550E185359A2}"/>
              </a:ext>
            </a:extLst>
          </p:cNvPr>
          <p:cNvSpPr txBox="1"/>
          <p:nvPr/>
        </p:nvSpPr>
        <p:spPr>
          <a:xfrm rot="5400000">
            <a:off x="3345028" y="2077492"/>
            <a:ext cx="191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Forro</a:t>
            </a:r>
            <a:r>
              <a:rPr lang="it-IT" dirty="0"/>
              <a:t> et al., 2021</a:t>
            </a:r>
          </a:p>
        </p:txBody>
      </p:sp>
      <p:pic>
        <p:nvPicPr>
          <p:cNvPr id="4" name="Immagine 3" descr="Immagine che contiene barriera corallina, invertebrato, Invertebrati marini, schermata&#10;&#10;Descrizione generata automaticamente">
            <a:extLst>
              <a:ext uri="{FF2B5EF4-FFF2-40B4-BE49-F238E27FC236}">
                <a16:creationId xmlns:a16="http://schemas.microsoft.com/office/drawing/2014/main" id="{1E27C1E7-1DAA-62E7-6D4B-E309FB950E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87" b="51938"/>
          <a:stretch/>
        </p:blipFill>
        <p:spPr>
          <a:xfrm>
            <a:off x="703385" y="3934802"/>
            <a:ext cx="4018795" cy="256756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7E631C0-FBFB-767E-00FB-19529CD8BC67}"/>
              </a:ext>
            </a:extLst>
          </p:cNvPr>
          <p:cNvSpPr txBox="1"/>
          <p:nvPr/>
        </p:nvSpPr>
        <p:spPr>
          <a:xfrm>
            <a:off x="811073" y="589512"/>
            <a:ext cx="159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  <a:latin typeface="Garamond" panose="02020404030301010803" pitchFamily="18" charset="0"/>
              </a:rPr>
              <a:t>Spheroid</a:t>
            </a:r>
            <a:endParaRPr lang="it-IT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C0BB74F-61DE-4E3F-489E-92CA4ADF2DAD}"/>
              </a:ext>
            </a:extLst>
          </p:cNvPr>
          <p:cNvSpPr txBox="1"/>
          <p:nvPr/>
        </p:nvSpPr>
        <p:spPr>
          <a:xfrm>
            <a:off x="529719" y="5899156"/>
            <a:ext cx="159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bg1"/>
                </a:solidFill>
                <a:latin typeface="Garamond" panose="02020404030301010803" pitchFamily="18" charset="0"/>
              </a:rPr>
              <a:t>Organoid</a:t>
            </a:r>
            <a:endParaRPr lang="it-IT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824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, schermata, Carattere, diagramma&#10;&#10;Descrizione generata automaticamente">
            <a:extLst>
              <a:ext uri="{FF2B5EF4-FFF2-40B4-BE49-F238E27FC236}">
                <a16:creationId xmlns:a16="http://schemas.microsoft.com/office/drawing/2014/main" id="{5FFBE0E4-6007-1834-B849-90262241F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98" y="711200"/>
            <a:ext cx="6362700" cy="54356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AF9233-E689-1E0C-D6FF-CBE732BB5BBB}"/>
              </a:ext>
            </a:extLst>
          </p:cNvPr>
          <p:cNvSpPr txBox="1"/>
          <p:nvPr/>
        </p:nvSpPr>
        <p:spPr>
          <a:xfrm>
            <a:off x="6942113" y="711200"/>
            <a:ext cx="50608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Downregulation</a:t>
            </a:r>
            <a:r>
              <a:rPr lang="it-IT" sz="2200" dirty="0">
                <a:latin typeface="Garamond" panose="02020404030301010803" pitchFamily="18" charset="0"/>
              </a:rPr>
              <a:t> of the </a:t>
            </a:r>
            <a:r>
              <a:rPr lang="it-IT" sz="2200" dirty="0" err="1">
                <a:latin typeface="Garamond" panose="02020404030301010803" pitchFamily="18" charset="0"/>
              </a:rPr>
              <a:t>same</a:t>
            </a:r>
            <a:r>
              <a:rPr lang="it-IT" sz="2200" dirty="0">
                <a:latin typeface="Garamond" panose="02020404030301010803" pitchFamily="18" charset="0"/>
              </a:rPr>
              <a:t> gene (GSK3B) in </a:t>
            </a:r>
            <a:r>
              <a:rPr lang="it-IT" sz="2200" dirty="0" err="1">
                <a:latin typeface="Garamond" panose="02020404030301010803" pitchFamily="18" charset="0"/>
              </a:rPr>
              <a:t>either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or 2D </a:t>
            </a:r>
            <a:r>
              <a:rPr lang="it-IT" sz="2200" dirty="0" err="1">
                <a:latin typeface="Garamond" panose="02020404030301010803" pitchFamily="18" charset="0"/>
              </a:rPr>
              <a:t>monocultures</a:t>
            </a:r>
            <a:r>
              <a:rPr lang="it-IT" sz="2200" dirty="0">
                <a:latin typeface="Garamond" panose="02020404030301010803" pitchFamily="18" charset="0"/>
              </a:rPr>
              <a:t> leads to </a:t>
            </a:r>
            <a:r>
              <a:rPr lang="it-IT" sz="2200" dirty="0" err="1">
                <a:latin typeface="Garamond" panose="02020404030301010803" pitchFamily="18" charset="0"/>
              </a:rPr>
              <a:t>different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regulation</a:t>
            </a:r>
            <a:r>
              <a:rPr lang="it-IT" sz="2200" dirty="0">
                <a:latin typeface="Garamond" panose="02020404030301010803" pitchFamily="18" charset="0"/>
              </a:rPr>
              <a:t> of NRF2 targets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688370C-695A-BFB7-E282-69C6CD48C3CE}"/>
              </a:ext>
            </a:extLst>
          </p:cNvPr>
          <p:cNvSpPr txBox="1"/>
          <p:nvPr/>
        </p:nvSpPr>
        <p:spPr>
          <a:xfrm>
            <a:off x="6942113" y="3040350"/>
            <a:ext cx="50608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GSK3B </a:t>
            </a:r>
            <a:r>
              <a:rPr lang="it-IT" sz="2200" dirty="0" err="1">
                <a:latin typeface="Garamond" panose="02020404030301010803" pitchFamily="18" charset="0"/>
              </a:rPr>
              <a:t>may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influence</a:t>
            </a:r>
            <a:r>
              <a:rPr lang="it-IT" sz="2200" dirty="0">
                <a:latin typeface="Garamond" panose="02020404030301010803" pitchFamily="18" charset="0"/>
              </a:rPr>
              <a:t> NRF2 activity </a:t>
            </a:r>
            <a:r>
              <a:rPr lang="it-IT" sz="2200" dirty="0" err="1">
                <a:latin typeface="Garamond" panose="02020404030301010803" pitchFamily="18" charset="0"/>
              </a:rPr>
              <a:t>selectively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therefore</a:t>
            </a:r>
            <a:r>
              <a:rPr lang="it-IT" sz="2200" dirty="0">
                <a:latin typeface="Garamond" panose="02020404030301010803" pitchFamily="18" charset="0"/>
              </a:rPr>
              <a:t> be </a:t>
            </a:r>
            <a:r>
              <a:rPr lang="it-IT" sz="2200" dirty="0" err="1">
                <a:latin typeface="Garamond" panose="02020404030301010803" pitchFamily="18" charset="0"/>
              </a:rPr>
              <a:t>responsible</a:t>
            </a:r>
            <a:r>
              <a:rPr lang="it-IT" sz="2200" dirty="0">
                <a:latin typeface="Garamond" panose="02020404030301010803" pitchFamily="18" charset="0"/>
              </a:rPr>
              <a:t> for the </a:t>
            </a:r>
            <a:r>
              <a:rPr lang="it-IT" sz="2200" dirty="0" err="1">
                <a:latin typeface="Garamond" panose="02020404030301010803" pitchFamily="18" charset="0"/>
              </a:rPr>
              <a:t>different</a:t>
            </a:r>
            <a:r>
              <a:rPr lang="it-IT" sz="2200" dirty="0">
                <a:latin typeface="Garamond" panose="02020404030301010803" pitchFamily="18" charset="0"/>
              </a:rPr>
              <a:t> activity </a:t>
            </a:r>
            <a:r>
              <a:rPr lang="it-IT" sz="2200" dirty="0" err="1">
                <a:latin typeface="Garamond" panose="02020404030301010803" pitchFamily="18" charset="0"/>
              </a:rPr>
              <a:t>levels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observed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multicellular</a:t>
            </a:r>
            <a:r>
              <a:rPr lang="it-IT" sz="2200" dirty="0">
                <a:latin typeface="Garamond" panose="02020404030301010803" pitchFamily="18" charset="0"/>
              </a:rPr>
              <a:t> models. </a:t>
            </a:r>
          </a:p>
        </p:txBody>
      </p:sp>
      <p:pic>
        <p:nvPicPr>
          <p:cNvPr id="6" name="Immagine 5" descr="Immagine che contiene testo, Carattere, schermata, design&#10;&#10;Descrizione generata automaticamente">
            <a:extLst>
              <a:ext uri="{FF2B5EF4-FFF2-40B4-BE49-F238E27FC236}">
                <a16:creationId xmlns:a16="http://schemas.microsoft.com/office/drawing/2014/main" id="{C211A180-CBEB-9E70-DDB2-EA9D3F154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7895" y="4486900"/>
            <a:ext cx="2285707" cy="211110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D96D31-C8E8-033D-A7A8-7C34721287B5}"/>
              </a:ext>
            </a:extLst>
          </p:cNvPr>
          <p:cNvSpPr txBox="1"/>
          <p:nvPr/>
        </p:nvSpPr>
        <p:spPr>
          <a:xfrm>
            <a:off x="6942113" y="2105306"/>
            <a:ext cx="5060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NRF2 </a:t>
            </a:r>
            <a:r>
              <a:rPr lang="it-IT" sz="2200" dirty="0" err="1">
                <a:latin typeface="Garamond" panose="02020404030301010803" pitchFamily="18" charset="0"/>
              </a:rPr>
              <a:t>regulates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genes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involved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oxidative</a:t>
            </a:r>
            <a:r>
              <a:rPr lang="it-IT" sz="2200" dirty="0">
                <a:latin typeface="Garamond" panose="02020404030301010803" pitchFamily="18" charset="0"/>
              </a:rPr>
              <a:t> stress</a:t>
            </a:r>
          </a:p>
        </p:txBody>
      </p:sp>
    </p:spTree>
    <p:extLst>
      <p:ext uri="{BB962C8B-B14F-4D97-AF65-F5344CB8AC3E}">
        <p14:creationId xmlns:p14="http://schemas.microsoft.com/office/powerpoint/2010/main" val="4175824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967057B-5DC8-FAD3-22D5-774CEE542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54" y="949359"/>
            <a:ext cx="1604342" cy="309510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D21960-EF0F-A34F-73F9-644013B9BD14}"/>
              </a:ext>
            </a:extLst>
          </p:cNvPr>
          <p:cNvSpPr txBox="1"/>
          <p:nvPr/>
        </p:nvSpPr>
        <p:spPr>
          <a:xfrm>
            <a:off x="461301" y="179919"/>
            <a:ext cx="101384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Growth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competition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assay</a:t>
            </a:r>
            <a:r>
              <a:rPr lang="it-IT" sz="2200" dirty="0">
                <a:latin typeface="Garamond" panose="02020404030301010803" pitchFamily="18" charset="0"/>
              </a:rPr>
              <a:t>: NT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and GSK3B-KD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were</a:t>
            </a:r>
            <a:r>
              <a:rPr lang="it-IT" sz="2200" dirty="0">
                <a:latin typeface="Garamond" panose="02020404030301010803" pitchFamily="18" charset="0"/>
              </a:rPr>
              <a:t> mixed and ratio </a:t>
            </a:r>
            <a:r>
              <a:rPr lang="it-IT" sz="2200" dirty="0" err="1">
                <a:latin typeface="Garamond" panose="02020404030301010803" pitchFamily="18" charset="0"/>
              </a:rPr>
              <a:t>was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evaluated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different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timepoints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7B66D5-D2F0-F304-281E-1C7CF7C90D7F}"/>
              </a:ext>
            </a:extLst>
          </p:cNvPr>
          <p:cNvSpPr txBox="1"/>
          <p:nvPr/>
        </p:nvSpPr>
        <p:spPr>
          <a:xfrm>
            <a:off x="2532184" y="1179498"/>
            <a:ext cx="9237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GSK3B-KD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grow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better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upon</a:t>
            </a:r>
            <a:r>
              <a:rPr lang="it-IT" sz="2200" dirty="0">
                <a:latin typeface="Garamond" panose="02020404030301010803" pitchFamily="18" charset="0"/>
              </a:rPr>
              <a:t> GSK3B KD </a:t>
            </a:r>
            <a:r>
              <a:rPr lang="it-IT" sz="2200" dirty="0" err="1">
                <a:latin typeface="Garamond" panose="02020404030301010803" pitchFamily="18" charset="0"/>
              </a:rPr>
              <a:t>only</a:t>
            </a:r>
            <a:r>
              <a:rPr lang="it-IT" sz="2200" dirty="0">
                <a:latin typeface="Garamond" panose="02020404030301010803" pitchFamily="18" charset="0"/>
              </a:rPr>
              <a:t> in 3D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regardless</a:t>
            </a:r>
            <a:r>
              <a:rPr lang="it-IT" sz="2200" dirty="0">
                <a:latin typeface="Garamond" panose="02020404030301010803" pitchFamily="18" charset="0"/>
              </a:rPr>
              <a:t> of the </a:t>
            </a:r>
            <a:r>
              <a:rPr lang="it-IT" sz="2200" dirty="0" err="1">
                <a:latin typeface="Garamond" panose="02020404030301010803" pitchFamily="18" charset="0"/>
              </a:rPr>
              <a:t>presence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other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805A01E-4058-AC99-522B-B0EBD58BC09B}"/>
              </a:ext>
            </a:extLst>
          </p:cNvPr>
          <p:cNvSpPr/>
          <p:nvPr/>
        </p:nvSpPr>
        <p:spPr>
          <a:xfrm>
            <a:off x="1617785" y="1179499"/>
            <a:ext cx="647211" cy="2011922"/>
          </a:xfrm>
          <a:prstGeom prst="rect">
            <a:avLst/>
          </a:prstGeom>
          <a:noFill/>
          <a:ln w="28575">
            <a:solidFill>
              <a:srgbClr val="FF00E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DC7640E3-955C-DB5B-A335-214CB34909A0}"/>
              </a:ext>
            </a:extLst>
          </p:cNvPr>
          <p:cNvGrpSpPr/>
          <p:nvPr/>
        </p:nvGrpSpPr>
        <p:grpSpPr>
          <a:xfrm>
            <a:off x="6716347" y="3809999"/>
            <a:ext cx="5053622" cy="2730500"/>
            <a:chOff x="3563328" y="2063750"/>
            <a:chExt cx="5053622" cy="2730500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80D8B69B-54D3-F6C0-8D05-7371E41B3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5050" y="2063750"/>
              <a:ext cx="5041900" cy="2730500"/>
            </a:xfrm>
            <a:prstGeom prst="rect">
              <a:avLst/>
            </a:prstGeom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ADF6515-4E90-3392-EAEF-5407C48C65A8}"/>
                </a:ext>
              </a:extLst>
            </p:cNvPr>
            <p:cNvSpPr/>
            <p:nvPr/>
          </p:nvSpPr>
          <p:spPr>
            <a:xfrm>
              <a:off x="3563328" y="2179077"/>
              <a:ext cx="1020396" cy="14785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Freccia giù 10">
            <a:extLst>
              <a:ext uri="{FF2B5EF4-FFF2-40B4-BE49-F238E27FC236}">
                <a16:creationId xmlns:a16="http://schemas.microsoft.com/office/drawing/2014/main" id="{F4A67821-8735-837D-03D3-933C20855AEC}"/>
              </a:ext>
            </a:extLst>
          </p:cNvPr>
          <p:cNvSpPr/>
          <p:nvPr/>
        </p:nvSpPr>
        <p:spPr>
          <a:xfrm>
            <a:off x="7683257" y="1948939"/>
            <a:ext cx="375139" cy="12866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2311F09-ABCF-DDB8-CF7C-2CA41BFCF85C}"/>
              </a:ext>
            </a:extLst>
          </p:cNvPr>
          <p:cNvSpPr txBox="1"/>
          <p:nvPr/>
        </p:nvSpPr>
        <p:spPr>
          <a:xfrm>
            <a:off x="8182709" y="2342457"/>
            <a:ext cx="2930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What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mechanism</a:t>
            </a:r>
            <a:r>
              <a:rPr lang="it-IT" sz="2200" dirty="0">
                <a:latin typeface="Garamond" panose="02020404030301010803" pitchFamily="18" charset="0"/>
              </a:rPr>
              <a:t>?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C0AF723-0586-E663-7DB1-B0EEA4A5CF5C}"/>
              </a:ext>
            </a:extLst>
          </p:cNvPr>
          <p:cNvSpPr txBox="1"/>
          <p:nvPr/>
        </p:nvSpPr>
        <p:spPr>
          <a:xfrm>
            <a:off x="5099538" y="4542631"/>
            <a:ext cx="2771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GSK3B KD </a:t>
            </a:r>
            <a:r>
              <a:rPr lang="it-IT" sz="2200" dirty="0" err="1">
                <a:latin typeface="Garamond" panose="02020404030301010803" pitchFamily="18" charset="0"/>
              </a:rPr>
              <a:t>promotes</a:t>
            </a:r>
            <a:r>
              <a:rPr lang="it-IT" sz="2200" dirty="0">
                <a:latin typeface="Garamond" panose="02020404030301010803" pitchFamily="18" charset="0"/>
              </a:rPr>
              <a:t> NRF2 </a:t>
            </a:r>
            <a:r>
              <a:rPr lang="it-IT" sz="2200" dirty="0" err="1">
                <a:latin typeface="Garamond" panose="02020404030301010803" pitchFamily="18" charset="0"/>
              </a:rPr>
              <a:t>translocation</a:t>
            </a:r>
            <a:r>
              <a:rPr lang="it-IT" sz="2200" dirty="0">
                <a:latin typeface="Garamond" panose="02020404030301010803" pitchFamily="18" charset="0"/>
              </a:rPr>
              <a:t> in the </a:t>
            </a:r>
            <a:r>
              <a:rPr lang="it-IT" sz="2200" dirty="0" err="1">
                <a:latin typeface="Garamond" panose="02020404030301010803" pitchFamily="18" charset="0"/>
              </a:rPr>
              <a:t>nucleus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4" name="Freccia giù 13">
            <a:extLst>
              <a:ext uri="{FF2B5EF4-FFF2-40B4-BE49-F238E27FC236}">
                <a16:creationId xmlns:a16="http://schemas.microsoft.com/office/drawing/2014/main" id="{C55239DF-FEA9-83CF-432B-D8A21F6694A2}"/>
              </a:ext>
            </a:extLst>
          </p:cNvPr>
          <p:cNvSpPr/>
          <p:nvPr/>
        </p:nvSpPr>
        <p:spPr>
          <a:xfrm rot="5400000">
            <a:off x="4454280" y="4797219"/>
            <a:ext cx="375139" cy="64721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1D3F707-39F1-BD72-21E3-2648367AB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303" y="4094749"/>
            <a:ext cx="2253780" cy="2138202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07EBBBB-DA87-8F29-96DD-4D012AE957BD}"/>
              </a:ext>
            </a:extLst>
          </p:cNvPr>
          <p:cNvSpPr txBox="1"/>
          <p:nvPr/>
        </p:nvSpPr>
        <p:spPr>
          <a:xfrm>
            <a:off x="198020" y="5499257"/>
            <a:ext cx="19491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GSK3B KD </a:t>
            </a:r>
            <a:r>
              <a:rPr lang="it-IT" sz="2200" dirty="0" err="1">
                <a:latin typeface="Garamond" panose="02020404030301010803" pitchFamily="18" charset="0"/>
              </a:rPr>
              <a:t>does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not</a:t>
            </a:r>
            <a:r>
              <a:rPr lang="it-IT" sz="2200" dirty="0">
                <a:latin typeface="Garamond" panose="02020404030301010803" pitchFamily="18" charset="0"/>
              </a:rPr>
              <a:t> induce </a:t>
            </a:r>
            <a:r>
              <a:rPr lang="it-IT" sz="2200" dirty="0" err="1">
                <a:latin typeface="Garamond" panose="02020404030301010803" pitchFamily="18" charset="0"/>
              </a:rPr>
              <a:t>oxidative</a:t>
            </a:r>
            <a:r>
              <a:rPr lang="it-IT" sz="2200" dirty="0">
                <a:latin typeface="Garamond" panose="02020404030301010803" pitchFamily="18" charset="0"/>
              </a:rPr>
              <a:t> stress</a:t>
            </a:r>
          </a:p>
        </p:txBody>
      </p:sp>
    </p:spTree>
    <p:extLst>
      <p:ext uri="{BB962C8B-B14F-4D97-AF65-F5344CB8AC3E}">
        <p14:creationId xmlns:p14="http://schemas.microsoft.com/office/powerpoint/2010/main" val="156677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/>
      <p:bldP spid="13" grpId="0"/>
      <p:bldP spid="14" grpId="0" animBg="1"/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24B680A-66CF-777B-2F96-76D220C7A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89" y="585666"/>
            <a:ext cx="6591300" cy="21463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5ECF08A-FD3A-56B7-B1F7-17CD1F7052E2}"/>
              </a:ext>
            </a:extLst>
          </p:cNvPr>
          <p:cNvSpPr txBox="1"/>
          <p:nvPr/>
        </p:nvSpPr>
        <p:spPr>
          <a:xfrm>
            <a:off x="7598020" y="585666"/>
            <a:ext cx="43595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ROS </a:t>
            </a:r>
            <a:r>
              <a:rPr lang="it-IT" sz="2200" dirty="0" err="1">
                <a:latin typeface="Garamond" panose="02020404030301010803" pitchFamily="18" charset="0"/>
              </a:rPr>
              <a:t>levels</a:t>
            </a:r>
            <a:r>
              <a:rPr lang="it-IT" sz="2200" dirty="0">
                <a:latin typeface="Garamond" panose="02020404030301010803" pitchFamily="18" charset="0"/>
              </a:rPr>
              <a:t> are 3-fold </a:t>
            </a:r>
            <a:r>
              <a:rPr lang="it-IT" sz="2200" dirty="0" err="1">
                <a:latin typeface="Garamond" panose="02020404030301010803" pitchFamily="18" charset="0"/>
              </a:rPr>
              <a:t>higher</a:t>
            </a:r>
            <a:r>
              <a:rPr lang="it-IT" sz="2200" dirty="0">
                <a:latin typeface="Garamond" panose="02020404030301010803" pitchFamily="18" charset="0"/>
              </a:rPr>
              <a:t> in 3D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than</a:t>
            </a:r>
            <a:r>
              <a:rPr lang="it-IT" sz="2200" dirty="0">
                <a:latin typeface="Garamond" panose="02020404030301010803" pitchFamily="18" charset="0"/>
              </a:rPr>
              <a:t> in 2D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algn="just"/>
            <a:endParaRPr lang="it-IT" sz="2200" dirty="0">
              <a:latin typeface="Garamond" panose="02020404030301010803" pitchFamily="18" charset="0"/>
            </a:endParaRPr>
          </a:p>
          <a:p>
            <a:pPr algn="just"/>
            <a:r>
              <a:rPr lang="it-IT" sz="2200" dirty="0">
                <a:latin typeface="Garamond" panose="02020404030301010803" pitchFamily="18" charset="0"/>
              </a:rPr>
              <a:t>GSK3B </a:t>
            </a:r>
            <a:r>
              <a:rPr lang="it-IT" sz="2200" dirty="0" err="1">
                <a:latin typeface="Garamond" panose="02020404030301010803" pitchFamily="18" charset="0"/>
              </a:rPr>
              <a:t>is</a:t>
            </a:r>
            <a:r>
              <a:rPr lang="it-IT" sz="2200" dirty="0">
                <a:latin typeface="Garamond" panose="02020404030301010803" pitchFamily="18" charset="0"/>
              </a:rPr>
              <a:t> more </a:t>
            </a:r>
            <a:r>
              <a:rPr lang="it-IT" sz="2200" dirty="0" err="1">
                <a:latin typeface="Garamond" panose="02020404030301010803" pitchFamily="18" charset="0"/>
              </a:rPr>
              <a:t>active</a:t>
            </a:r>
            <a:r>
              <a:rPr lang="it-IT" sz="2200" dirty="0">
                <a:latin typeface="Garamond" panose="02020404030301010803" pitchFamily="18" charset="0"/>
              </a:rPr>
              <a:t> in 3D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 (</a:t>
            </a:r>
            <a:r>
              <a:rPr lang="it-IT" sz="2200" dirty="0" err="1">
                <a:latin typeface="Garamond" panose="02020404030301010803" pitchFamily="18" charset="0"/>
              </a:rPr>
              <a:t>less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inhibitory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phosphorylation</a:t>
            </a:r>
            <a:r>
              <a:rPr lang="it-IT" sz="2200" dirty="0">
                <a:latin typeface="Garamond" panose="02020404030301010803" pitchFamily="18" charset="0"/>
              </a:rPr>
              <a:t>) and </a:t>
            </a:r>
            <a:r>
              <a:rPr lang="it-IT" sz="2200" dirty="0" err="1">
                <a:latin typeface="Garamond" panose="02020404030301010803" pitchFamily="18" charset="0"/>
              </a:rPr>
              <a:t>blocks</a:t>
            </a:r>
            <a:r>
              <a:rPr lang="it-IT" sz="2200" dirty="0">
                <a:latin typeface="Garamond" panose="02020404030301010803" pitchFamily="18" charset="0"/>
              </a:rPr>
              <a:t> the NRF2-mediated anti-ROS </a:t>
            </a:r>
            <a:r>
              <a:rPr lang="it-IT" sz="2200" dirty="0" err="1">
                <a:latin typeface="Garamond" panose="02020404030301010803" pitchFamily="18" charset="0"/>
              </a:rPr>
              <a:t>response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algn="just"/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5" name="Freccia giù 4">
            <a:extLst>
              <a:ext uri="{FF2B5EF4-FFF2-40B4-BE49-F238E27FC236}">
                <a16:creationId xmlns:a16="http://schemas.microsoft.com/office/drawing/2014/main" id="{1A4A0D06-C3FC-8394-E0E5-CFA20C936C29}"/>
              </a:ext>
            </a:extLst>
          </p:cNvPr>
          <p:cNvSpPr/>
          <p:nvPr/>
        </p:nvSpPr>
        <p:spPr>
          <a:xfrm>
            <a:off x="8890733" y="3097800"/>
            <a:ext cx="375139" cy="9232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FFBF033-7964-2277-BB25-9479AE868CBD}"/>
              </a:ext>
            </a:extLst>
          </p:cNvPr>
          <p:cNvSpPr txBox="1"/>
          <p:nvPr/>
        </p:nvSpPr>
        <p:spPr>
          <a:xfrm>
            <a:off x="7598019" y="4290158"/>
            <a:ext cx="43595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GSK3B KD </a:t>
            </a:r>
            <a:r>
              <a:rPr lang="it-IT" sz="2200" dirty="0" err="1">
                <a:latin typeface="Garamond" panose="02020404030301010803" pitchFamily="18" charset="0"/>
              </a:rPr>
              <a:t>allows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mount</a:t>
            </a:r>
            <a:r>
              <a:rPr lang="it-IT" sz="2200" dirty="0">
                <a:latin typeface="Garamond" panose="02020404030301010803" pitchFamily="18" charset="0"/>
              </a:rPr>
              <a:t> an </a:t>
            </a:r>
            <a:r>
              <a:rPr lang="it-IT" sz="2200" dirty="0" err="1">
                <a:latin typeface="Garamond" panose="02020404030301010803" pitchFamily="18" charset="0"/>
              </a:rPr>
              <a:t>efficient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response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against</a:t>
            </a:r>
            <a:r>
              <a:rPr lang="it-IT" sz="2200" dirty="0">
                <a:latin typeface="Garamond" panose="02020404030301010803" pitchFamily="18" charset="0"/>
              </a:rPr>
              <a:t> ROS, </a:t>
            </a:r>
            <a:r>
              <a:rPr lang="it-IT" sz="2200" dirty="0" err="1">
                <a:latin typeface="Garamond" panose="02020404030301010803" pitchFamily="18" charset="0"/>
              </a:rPr>
              <a:t>promoting</a:t>
            </a:r>
            <a:r>
              <a:rPr lang="it-IT" sz="2200" dirty="0">
                <a:latin typeface="Garamond" panose="02020404030301010803" pitchFamily="18" charset="0"/>
              </a:rPr>
              <a:t> survival </a:t>
            </a:r>
          </a:p>
        </p:txBody>
      </p:sp>
      <p:sp>
        <p:nvSpPr>
          <p:cNvPr id="7" name="Freccia giù 6">
            <a:extLst>
              <a:ext uri="{FF2B5EF4-FFF2-40B4-BE49-F238E27FC236}">
                <a16:creationId xmlns:a16="http://schemas.microsoft.com/office/drawing/2014/main" id="{5095FC35-DC0F-CC80-58FC-C1C919B09FEF}"/>
              </a:ext>
            </a:extLst>
          </p:cNvPr>
          <p:cNvSpPr/>
          <p:nvPr/>
        </p:nvSpPr>
        <p:spPr>
          <a:xfrm rot="5400000">
            <a:off x="6675072" y="4364256"/>
            <a:ext cx="375139" cy="9232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FF24322-9871-2A95-9CB8-E622A27A3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5395" y="3651249"/>
            <a:ext cx="3325639" cy="251508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D78EBFB-07F1-2591-5F23-D498349BDD0E}"/>
              </a:ext>
            </a:extLst>
          </p:cNvPr>
          <p:cNvSpPr txBox="1"/>
          <p:nvPr/>
        </p:nvSpPr>
        <p:spPr>
          <a:xfrm>
            <a:off x="242203" y="3443772"/>
            <a:ext cx="26839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Garamond" panose="02020404030301010803" pitchFamily="18" charset="0"/>
              </a:rPr>
              <a:t>ROS mediate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death</a:t>
            </a:r>
            <a:r>
              <a:rPr lang="it-IT" sz="2200" dirty="0">
                <a:latin typeface="Garamond" panose="02020404030301010803" pitchFamily="18" charset="0"/>
              </a:rPr>
              <a:t> by </a:t>
            </a:r>
            <a:r>
              <a:rPr lang="it-IT" sz="2200" dirty="0" err="1">
                <a:latin typeface="Garamond" panose="02020404030301010803" pitchFamily="18" charset="0"/>
              </a:rPr>
              <a:t>ferroptosis</a:t>
            </a:r>
            <a:r>
              <a:rPr lang="it-IT" sz="2200" dirty="0">
                <a:latin typeface="Garamond" panose="02020404030301010803" pitchFamily="18" charset="0"/>
              </a:rPr>
              <a:t>, </a:t>
            </a:r>
            <a:r>
              <a:rPr lang="it-IT" sz="2200" dirty="0" err="1">
                <a:latin typeface="Garamond" panose="02020404030301010803" pitchFamily="18" charset="0"/>
              </a:rPr>
              <a:t>as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shown</a:t>
            </a:r>
            <a:r>
              <a:rPr lang="it-IT" sz="2200" dirty="0">
                <a:latin typeface="Garamond" panose="02020404030301010803" pitchFamily="18" charset="0"/>
              </a:rPr>
              <a:t> by the </a:t>
            </a:r>
            <a:r>
              <a:rPr lang="it-IT" sz="2200" dirty="0" err="1">
                <a:latin typeface="Garamond" panose="02020404030301010803" pitchFamily="18" charset="0"/>
              </a:rPr>
              <a:t>accumulation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peroxidated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lipids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algn="just"/>
            <a:endParaRPr lang="it-IT" sz="2200" dirty="0">
              <a:latin typeface="Garamond" panose="02020404030301010803" pitchFamily="18" charset="0"/>
            </a:endParaRPr>
          </a:p>
          <a:p>
            <a:pPr algn="just"/>
            <a:r>
              <a:rPr lang="it-IT" sz="2200" dirty="0">
                <a:latin typeface="Garamond" panose="02020404030301010803" pitchFamily="18" charset="0"/>
              </a:rPr>
              <a:t>GSK3B KD </a:t>
            </a:r>
            <a:r>
              <a:rPr lang="it-IT" sz="2200" dirty="0" err="1">
                <a:latin typeface="Garamond" panose="02020404030301010803" pitchFamily="18" charset="0"/>
              </a:rPr>
              <a:t>reduces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levels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toxic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peroxidated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lipids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0392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F56199-D677-7D26-5E4A-D2A6CB4CF891}"/>
              </a:ext>
            </a:extLst>
          </p:cNvPr>
          <p:cNvSpPr txBox="1"/>
          <p:nvPr/>
        </p:nvSpPr>
        <p:spPr>
          <a:xfrm>
            <a:off x="398584" y="304312"/>
            <a:ext cx="9460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b="1" dirty="0" err="1">
                <a:latin typeface="Garamond" panose="02020404030301010803" pitchFamily="18" charset="0"/>
              </a:rPr>
              <a:t>Where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does</a:t>
            </a:r>
            <a:r>
              <a:rPr lang="it-IT" sz="2200" b="1" dirty="0">
                <a:latin typeface="Garamond" panose="02020404030301010803" pitchFamily="18" charset="0"/>
              </a:rPr>
              <a:t> the </a:t>
            </a:r>
            <a:r>
              <a:rPr lang="it-IT" sz="2200" b="1" dirty="0" err="1">
                <a:latin typeface="Garamond" panose="02020404030301010803" pitchFamily="18" charset="0"/>
              </a:rPr>
              <a:t>excessive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oxidative</a:t>
            </a:r>
            <a:r>
              <a:rPr lang="it-IT" sz="2200" b="1" dirty="0">
                <a:latin typeface="Garamond" panose="02020404030301010803" pitchFamily="18" charset="0"/>
              </a:rPr>
              <a:t> stress in 3D </a:t>
            </a:r>
            <a:r>
              <a:rPr lang="it-IT" sz="2200" b="1" dirty="0" err="1">
                <a:latin typeface="Garamond" panose="02020404030301010803" pitchFamily="18" charset="0"/>
              </a:rPr>
              <a:t>cultures</a:t>
            </a:r>
            <a:r>
              <a:rPr lang="it-IT" sz="2200" b="1" dirty="0">
                <a:latin typeface="Garamond" panose="02020404030301010803" pitchFamily="18" charset="0"/>
              </a:rPr>
              <a:t> come from?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8765E0F-97C6-65E1-7110-769AEEE23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22" y="870439"/>
            <a:ext cx="3873500" cy="28194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747FCAF3-E925-64E5-D4D9-15B961072011}"/>
              </a:ext>
            </a:extLst>
          </p:cNvPr>
          <p:cNvSpPr txBox="1"/>
          <p:nvPr/>
        </p:nvSpPr>
        <p:spPr>
          <a:xfrm>
            <a:off x="4620358" y="1043189"/>
            <a:ext cx="72551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 in 3D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 are more </a:t>
            </a:r>
            <a:r>
              <a:rPr lang="it-IT" sz="2200" dirty="0" err="1">
                <a:latin typeface="Garamond" panose="02020404030301010803" pitchFamily="18" charset="0"/>
              </a:rPr>
              <a:t>active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therefore</a:t>
            </a:r>
            <a:r>
              <a:rPr lang="it-IT" sz="2200" dirty="0">
                <a:latin typeface="Garamond" panose="02020404030301010803" pitchFamily="18" charset="0"/>
              </a:rPr>
              <a:t> produce more ROS</a:t>
            </a:r>
          </a:p>
        </p:txBody>
      </p:sp>
      <p:sp>
        <p:nvSpPr>
          <p:cNvPr id="6" name="Freccia giù 5">
            <a:extLst>
              <a:ext uri="{FF2B5EF4-FFF2-40B4-BE49-F238E27FC236}">
                <a16:creationId xmlns:a16="http://schemas.microsoft.com/office/drawing/2014/main" id="{DACCF34C-9163-27AB-A272-E0FAA10F75B5}"/>
              </a:ext>
            </a:extLst>
          </p:cNvPr>
          <p:cNvSpPr/>
          <p:nvPr/>
        </p:nvSpPr>
        <p:spPr>
          <a:xfrm>
            <a:off x="7872778" y="1736431"/>
            <a:ext cx="375139" cy="9232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E0F1D1C-53D4-B5B0-7E6D-BC90A6497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3" t="1640"/>
          <a:stretch/>
        </p:blipFill>
        <p:spPr>
          <a:xfrm>
            <a:off x="6131170" y="2967920"/>
            <a:ext cx="5095386" cy="246086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AC8A832-2C6C-3E27-4AFD-7DECD4D120E6}"/>
              </a:ext>
            </a:extLst>
          </p:cNvPr>
          <p:cNvSpPr txBox="1"/>
          <p:nvPr/>
        </p:nvSpPr>
        <p:spPr>
          <a:xfrm>
            <a:off x="6131171" y="5533127"/>
            <a:ext cx="5095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Tetrodotoxin</a:t>
            </a:r>
            <a:r>
              <a:rPr lang="it-IT" sz="2200" dirty="0">
                <a:latin typeface="Garamond" panose="02020404030301010803" pitchFamily="18" charset="0"/>
              </a:rPr>
              <a:t> (TTX) </a:t>
            </a:r>
            <a:r>
              <a:rPr lang="it-IT" sz="2200" dirty="0" err="1">
                <a:latin typeface="Garamond" panose="02020404030301010803" pitchFamily="18" charset="0"/>
              </a:rPr>
              <a:t>blocks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firing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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decrease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 in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peroxidated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lipids</a:t>
            </a:r>
            <a:r>
              <a:rPr lang="it-IT" sz="2200" dirty="0">
                <a:latin typeface="Garamond" panose="02020404030301010803" pitchFamily="18" charset="0"/>
                <a:sym typeface="Wingdings" pitchFamily="2" charset="2"/>
              </a:rPr>
              <a:t> and ROS </a:t>
            </a:r>
            <a:r>
              <a:rPr lang="it-IT" sz="2200" dirty="0" err="1">
                <a:latin typeface="Garamond" panose="02020404030301010803" pitchFamily="18" charset="0"/>
                <a:sym typeface="Wingdings" pitchFamily="2" charset="2"/>
              </a:rPr>
              <a:t>levels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0" name="Freccia giù 9">
            <a:extLst>
              <a:ext uri="{FF2B5EF4-FFF2-40B4-BE49-F238E27FC236}">
                <a16:creationId xmlns:a16="http://schemas.microsoft.com/office/drawing/2014/main" id="{5415150D-833E-1C28-64DC-30E1DB0FC67B}"/>
              </a:ext>
            </a:extLst>
          </p:cNvPr>
          <p:cNvSpPr/>
          <p:nvPr/>
        </p:nvSpPr>
        <p:spPr>
          <a:xfrm rot="5400000">
            <a:off x="5211640" y="3736746"/>
            <a:ext cx="375139" cy="92321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16E7256-8259-FE3B-DA5C-9927A9470B27}"/>
              </a:ext>
            </a:extLst>
          </p:cNvPr>
          <p:cNvSpPr txBox="1"/>
          <p:nvPr/>
        </p:nvSpPr>
        <p:spPr>
          <a:xfrm>
            <a:off x="398584" y="3825079"/>
            <a:ext cx="42217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hyperexcitability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increases</a:t>
            </a:r>
            <a:r>
              <a:rPr lang="it-IT" sz="2200" dirty="0">
                <a:latin typeface="Garamond" panose="02020404030301010803" pitchFamily="18" charset="0"/>
              </a:rPr>
              <a:t> ROS production and </a:t>
            </a:r>
            <a:r>
              <a:rPr lang="it-IT" sz="2200" dirty="0" err="1">
                <a:latin typeface="Garamond" panose="02020404030301010803" pitchFamily="18" charset="0"/>
              </a:rPr>
              <a:t>induces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ferroptosis-mediated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death</a:t>
            </a:r>
            <a:r>
              <a:rPr lang="it-IT" sz="2200" dirty="0">
                <a:latin typeface="Garamond" panose="02020404030301010803" pitchFamily="18" charset="0"/>
              </a:rPr>
              <a:t> in 3D </a:t>
            </a:r>
            <a:r>
              <a:rPr lang="it-IT" sz="2200" dirty="0" err="1">
                <a:latin typeface="Garamond" panose="02020404030301010803" pitchFamily="18" charset="0"/>
              </a:rPr>
              <a:t>monocultures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algn="just"/>
            <a:endParaRPr lang="it-IT" sz="2200" dirty="0">
              <a:latin typeface="Garamond" panose="02020404030301010803" pitchFamily="18" charset="0"/>
            </a:endParaRPr>
          </a:p>
          <a:p>
            <a:pPr algn="just"/>
            <a:r>
              <a:rPr lang="it-IT" sz="2200" dirty="0">
                <a:latin typeface="Garamond" panose="02020404030301010803" pitchFamily="18" charset="0"/>
              </a:rPr>
              <a:t>In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, glia acts </a:t>
            </a:r>
            <a:r>
              <a:rPr lang="it-IT" sz="2200" dirty="0" err="1">
                <a:latin typeface="Garamond" panose="02020404030301010803" pitchFamily="18" charset="0"/>
              </a:rPr>
              <a:t>as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scavenger</a:t>
            </a:r>
            <a:r>
              <a:rPr lang="it-IT" sz="2200" dirty="0">
                <a:latin typeface="Garamond" panose="02020404030301010803" pitchFamily="18" charset="0"/>
              </a:rPr>
              <a:t> of ROS and </a:t>
            </a:r>
            <a:r>
              <a:rPr lang="it-IT" sz="2200" dirty="0" err="1">
                <a:latin typeface="Garamond" panose="02020404030301010803" pitchFamily="18" charset="0"/>
              </a:rPr>
              <a:t>reduces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death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83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D501334-D427-CA2E-D0A2-9C23723A9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72" y="1101968"/>
            <a:ext cx="10773055" cy="510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171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A5F6227-76C9-A0DF-6F13-A6EFFCF68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841" y="1663327"/>
            <a:ext cx="8831839" cy="27305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255A518-FFC5-08E7-D5E3-67986CA27D24}"/>
              </a:ext>
            </a:extLst>
          </p:cNvPr>
          <p:cNvSpPr txBox="1"/>
          <p:nvPr/>
        </p:nvSpPr>
        <p:spPr>
          <a:xfrm>
            <a:off x="159734" y="317092"/>
            <a:ext cx="11547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Screen #2: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modulating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neuronal</a:t>
            </a:r>
            <a:r>
              <a:rPr lang="it-IT" sz="2000" dirty="0">
                <a:latin typeface="Garamond" panose="02020404030301010803" pitchFamily="18" charset="0"/>
              </a:rPr>
              <a:t> survival in a </a:t>
            </a:r>
            <a:r>
              <a:rPr lang="it-IT" sz="2000" dirty="0" err="1">
                <a:latin typeface="Garamond" panose="02020404030301010803" pitchFamily="18" charset="0"/>
              </a:rPr>
              <a:t>disease-related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context</a:t>
            </a:r>
            <a:r>
              <a:rPr lang="it-IT" sz="2000" dirty="0">
                <a:latin typeface="Garamond" panose="02020404030301010803" pitchFamily="18" charset="0"/>
              </a:rPr>
              <a:t>: APOE </a:t>
            </a:r>
            <a:r>
              <a:rPr lang="it-IT" sz="2000" dirty="0" err="1">
                <a:latin typeface="Garamond" panose="02020404030301010803" pitchFamily="18" charset="0"/>
              </a:rPr>
              <a:t>secretion</a:t>
            </a:r>
            <a:endParaRPr lang="it-IT" sz="2000" dirty="0">
              <a:latin typeface="Garamond" panose="020204040303010108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A148BF9-6A21-578E-FC0C-94322346CDE3}"/>
              </a:ext>
            </a:extLst>
          </p:cNvPr>
          <p:cNvSpPr txBox="1"/>
          <p:nvPr/>
        </p:nvSpPr>
        <p:spPr>
          <a:xfrm>
            <a:off x="159734" y="955441"/>
            <a:ext cx="115477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APOE </a:t>
            </a:r>
            <a:r>
              <a:rPr lang="it-IT" sz="2000" dirty="0" err="1">
                <a:latin typeface="Garamond" panose="02020404030301010803" pitchFamily="18" charset="0"/>
              </a:rPr>
              <a:t>is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secreted</a:t>
            </a:r>
            <a:r>
              <a:rPr lang="it-IT" sz="2000" dirty="0">
                <a:latin typeface="Garamond" panose="02020404030301010803" pitchFamily="18" charset="0"/>
              </a:rPr>
              <a:t> by </a:t>
            </a:r>
            <a:r>
              <a:rPr lang="it-IT" sz="2000" dirty="0" err="1">
                <a:latin typeface="Garamond" panose="02020404030301010803" pitchFamily="18" charset="0"/>
              </a:rPr>
              <a:t>glial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cells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but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affects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neurons</a:t>
            </a:r>
            <a:r>
              <a:rPr lang="it-IT" sz="2000" dirty="0">
                <a:latin typeface="Garamond" panose="02020404030301010803" pitchFamily="18" charset="0"/>
              </a:rPr>
              <a:t>. </a:t>
            </a:r>
            <a:r>
              <a:rPr lang="it-IT" sz="2000" dirty="0" err="1">
                <a:latin typeface="Garamond" panose="02020404030301010803" pitchFamily="18" charset="0"/>
              </a:rPr>
              <a:t>Which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specifically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respond</a:t>
            </a:r>
            <a:r>
              <a:rPr lang="it-IT" sz="2000" dirty="0">
                <a:latin typeface="Garamond" panose="02020404030301010803" pitchFamily="18" charset="0"/>
              </a:rPr>
              <a:t> to APOE4 </a:t>
            </a:r>
            <a:r>
              <a:rPr lang="it-IT" sz="2000" dirty="0" err="1">
                <a:latin typeface="Garamond" panose="02020404030301010803" pitchFamily="18" charset="0"/>
              </a:rPr>
              <a:t>but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not</a:t>
            </a:r>
            <a:r>
              <a:rPr lang="it-IT" sz="2000" dirty="0">
                <a:latin typeface="Garamond" panose="02020404030301010803" pitchFamily="18" charset="0"/>
              </a:rPr>
              <a:t> to APOE3?</a:t>
            </a:r>
          </a:p>
        </p:txBody>
      </p:sp>
      <p:sp>
        <p:nvSpPr>
          <p:cNvPr id="6" name="Callout 1 5">
            <a:extLst>
              <a:ext uri="{FF2B5EF4-FFF2-40B4-BE49-F238E27FC236}">
                <a16:creationId xmlns:a16="http://schemas.microsoft.com/office/drawing/2014/main" id="{BC70392B-8470-C1B3-FDD0-760FD06BA837}"/>
              </a:ext>
            </a:extLst>
          </p:cNvPr>
          <p:cNvSpPr/>
          <p:nvPr/>
        </p:nvSpPr>
        <p:spPr>
          <a:xfrm>
            <a:off x="1175361" y="4393827"/>
            <a:ext cx="2493961" cy="1069127"/>
          </a:xfrm>
          <a:prstGeom prst="borderCallout1">
            <a:avLst>
              <a:gd name="adj1" fmla="val -12263"/>
              <a:gd name="adj2" fmla="val 33142"/>
              <a:gd name="adj3" fmla="val -113930"/>
              <a:gd name="adj4" fmla="val 99866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3823BC0-B999-4B5F-7F9E-AFFA208DA725}"/>
              </a:ext>
            </a:extLst>
          </p:cNvPr>
          <p:cNvSpPr txBox="1"/>
          <p:nvPr/>
        </p:nvSpPr>
        <p:spPr>
          <a:xfrm>
            <a:off x="1359630" y="4574447"/>
            <a:ext cx="2125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Druggable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genome</a:t>
            </a:r>
            <a:r>
              <a:rPr lang="it-IT" sz="2000" dirty="0">
                <a:latin typeface="Garamond" panose="02020404030301010803" pitchFamily="18" charset="0"/>
              </a:rPr>
              <a:t> (2000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r>
              <a:rPr lang="it-IT" sz="2000" dirty="0">
                <a:latin typeface="Garamond" panose="02020404030301010803" pitchFamily="18" charset="0"/>
              </a:rPr>
              <a:t>)</a:t>
            </a:r>
          </a:p>
        </p:txBody>
      </p:sp>
      <p:sp>
        <p:nvSpPr>
          <p:cNvPr id="8" name="Callout 1 7">
            <a:extLst>
              <a:ext uri="{FF2B5EF4-FFF2-40B4-BE49-F238E27FC236}">
                <a16:creationId xmlns:a16="http://schemas.microsoft.com/office/drawing/2014/main" id="{3C40487D-C521-673D-6760-B9DF2DE645B3}"/>
              </a:ext>
            </a:extLst>
          </p:cNvPr>
          <p:cNvSpPr/>
          <p:nvPr/>
        </p:nvSpPr>
        <p:spPr>
          <a:xfrm>
            <a:off x="4031701" y="4853354"/>
            <a:ext cx="1712607" cy="1277815"/>
          </a:xfrm>
          <a:prstGeom prst="borderCallout1">
            <a:avLst>
              <a:gd name="adj1" fmla="val -12263"/>
              <a:gd name="adj2" fmla="val 33142"/>
              <a:gd name="adj3" fmla="val -112823"/>
              <a:gd name="adj4" fmla="val 21366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7B7BA58-EC2F-5CA5-A488-0C38473AB5D6}"/>
              </a:ext>
            </a:extLst>
          </p:cNvPr>
          <p:cNvSpPr txBox="1"/>
          <p:nvPr/>
        </p:nvSpPr>
        <p:spPr>
          <a:xfrm>
            <a:off x="4123835" y="4988355"/>
            <a:ext cx="1528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 err="1">
                <a:latin typeface="Garamond" panose="02020404030301010803" pitchFamily="18" charset="0"/>
              </a:rPr>
              <a:t>Neurons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expressing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only</a:t>
            </a:r>
            <a:r>
              <a:rPr lang="it-IT" sz="2000" dirty="0">
                <a:latin typeface="Garamond" panose="02020404030301010803" pitchFamily="18" charset="0"/>
              </a:rPr>
              <a:t> APOE3</a:t>
            </a:r>
          </a:p>
        </p:txBody>
      </p:sp>
      <p:sp>
        <p:nvSpPr>
          <p:cNvPr id="10" name="Callout 1 9">
            <a:extLst>
              <a:ext uri="{FF2B5EF4-FFF2-40B4-BE49-F238E27FC236}">
                <a16:creationId xmlns:a16="http://schemas.microsoft.com/office/drawing/2014/main" id="{B5CC400C-2DF4-5F34-51D0-3493074ED3F5}"/>
              </a:ext>
            </a:extLst>
          </p:cNvPr>
          <p:cNvSpPr/>
          <p:nvPr/>
        </p:nvSpPr>
        <p:spPr>
          <a:xfrm>
            <a:off x="6198314" y="5223149"/>
            <a:ext cx="1878886" cy="1382623"/>
          </a:xfrm>
          <a:prstGeom prst="borderCallout1">
            <a:avLst>
              <a:gd name="adj1" fmla="val -12263"/>
              <a:gd name="adj2" fmla="val 33142"/>
              <a:gd name="adj3" fmla="val -106040"/>
              <a:gd name="adj4" fmla="val 16375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D23B207-AB88-3A48-3801-42EADD51A73A}"/>
              </a:ext>
            </a:extLst>
          </p:cNvPr>
          <p:cNvSpPr txBox="1"/>
          <p:nvPr/>
        </p:nvSpPr>
        <p:spPr>
          <a:xfrm>
            <a:off x="6382583" y="5282333"/>
            <a:ext cx="1528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Two </a:t>
            </a:r>
            <a:r>
              <a:rPr lang="it-IT" sz="2000" dirty="0" err="1">
                <a:latin typeface="Garamond" panose="02020404030301010803" pitchFamily="18" charset="0"/>
              </a:rPr>
              <a:t>types</a:t>
            </a:r>
            <a:r>
              <a:rPr lang="it-IT" sz="2000" dirty="0">
                <a:latin typeface="Garamond" panose="02020404030301010803" pitchFamily="18" charset="0"/>
              </a:rPr>
              <a:t> of </a:t>
            </a:r>
            <a:r>
              <a:rPr lang="it-IT" sz="2000" dirty="0" err="1">
                <a:latin typeface="Garamond" panose="02020404030301010803" pitchFamily="18" charset="0"/>
              </a:rPr>
              <a:t>astrocytes</a:t>
            </a:r>
            <a:r>
              <a:rPr lang="it-IT" sz="2000" dirty="0">
                <a:latin typeface="Garamond" panose="02020404030301010803" pitchFamily="18" charset="0"/>
              </a:rPr>
              <a:t>: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-APOE3</a:t>
            </a:r>
          </a:p>
          <a:p>
            <a:pPr algn="just"/>
            <a:r>
              <a:rPr lang="it-IT" sz="2000" dirty="0">
                <a:latin typeface="Garamond" panose="02020404030301010803" pitchFamily="18" charset="0"/>
              </a:rPr>
              <a:t>-APOE4</a:t>
            </a:r>
          </a:p>
        </p:txBody>
      </p:sp>
      <p:sp>
        <p:nvSpPr>
          <p:cNvPr id="12" name="Callout 1 11">
            <a:extLst>
              <a:ext uri="{FF2B5EF4-FFF2-40B4-BE49-F238E27FC236}">
                <a16:creationId xmlns:a16="http://schemas.microsoft.com/office/drawing/2014/main" id="{E903C0D2-4CD3-E913-4031-F81A471D9E57}"/>
              </a:ext>
            </a:extLst>
          </p:cNvPr>
          <p:cNvSpPr/>
          <p:nvPr/>
        </p:nvSpPr>
        <p:spPr>
          <a:xfrm>
            <a:off x="8792308" y="4988356"/>
            <a:ext cx="3163774" cy="914204"/>
          </a:xfrm>
          <a:prstGeom prst="borderCallout1">
            <a:avLst>
              <a:gd name="adj1" fmla="val -18632"/>
              <a:gd name="adj2" fmla="val 69084"/>
              <a:gd name="adj3" fmla="val -184963"/>
              <a:gd name="adj4" fmla="val 46389"/>
            </a:avLst>
          </a:prstGeom>
          <a:noFill/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7AB8DEB-4115-F395-DA67-EF0AFED633AA}"/>
              </a:ext>
            </a:extLst>
          </p:cNvPr>
          <p:cNvSpPr txBox="1"/>
          <p:nvPr/>
        </p:nvSpPr>
        <p:spPr>
          <a:xfrm>
            <a:off x="8852124" y="5052822"/>
            <a:ext cx="3103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Garamond" panose="02020404030301010803" pitchFamily="18" charset="0"/>
              </a:rPr>
              <a:t>Screen output:	 </a:t>
            </a:r>
            <a:r>
              <a:rPr lang="it-IT" sz="2000" dirty="0" err="1">
                <a:latin typeface="Garamond" panose="02020404030301010803" pitchFamily="18" charset="0"/>
              </a:rPr>
              <a:t>enriched</a:t>
            </a:r>
            <a:r>
              <a:rPr lang="it-IT" sz="2000" dirty="0">
                <a:latin typeface="Garamond" panose="02020404030301010803" pitchFamily="18" charset="0"/>
              </a:rPr>
              <a:t>/</a:t>
            </a:r>
            <a:r>
              <a:rPr lang="it-IT" sz="2000" dirty="0" err="1">
                <a:latin typeface="Garamond" panose="02020404030301010803" pitchFamily="18" charset="0"/>
              </a:rPr>
              <a:t>dropped</a:t>
            </a:r>
            <a:r>
              <a:rPr lang="it-IT" sz="2000" dirty="0">
                <a:latin typeface="Garamond" panose="02020404030301010803" pitchFamily="18" charset="0"/>
              </a:rPr>
              <a:t> out </a:t>
            </a:r>
            <a:r>
              <a:rPr lang="it-IT" sz="2000" dirty="0" err="1">
                <a:latin typeface="Garamond" panose="02020404030301010803" pitchFamily="18" charset="0"/>
              </a:rPr>
              <a:t>genes</a:t>
            </a:r>
            <a:endParaRPr lang="it-IT" sz="2000" dirty="0">
              <a:latin typeface="Garamond" panose="02020404030301010803" pitchFamily="18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CBB2DD1-E962-03C8-2BEA-9B5C2FA30A6B}"/>
              </a:ext>
            </a:extLst>
          </p:cNvPr>
          <p:cNvGrpSpPr/>
          <p:nvPr/>
        </p:nvGrpSpPr>
        <p:grpSpPr>
          <a:xfrm>
            <a:off x="159734" y="252228"/>
            <a:ext cx="11796348" cy="6453372"/>
            <a:chOff x="159734" y="252228"/>
            <a:chExt cx="11796348" cy="6453372"/>
          </a:xfrm>
        </p:grpSpPr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8A5C2E81-E833-9C66-4511-0C7D343A48FD}"/>
                </a:ext>
              </a:extLst>
            </p:cNvPr>
            <p:cNvSpPr/>
            <p:nvPr/>
          </p:nvSpPr>
          <p:spPr>
            <a:xfrm>
              <a:off x="159734" y="252228"/>
              <a:ext cx="11796348" cy="6453372"/>
            </a:xfrm>
            <a:prstGeom prst="rect">
              <a:avLst/>
            </a:prstGeom>
            <a:solidFill>
              <a:srgbClr val="FFFFFF">
                <a:alpha val="92941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" name="Immagine 15" descr="Immagine che contiene testo, schermata, linea, Carattere&#10;&#10;Descrizione generata automaticamente">
              <a:extLst>
                <a:ext uri="{FF2B5EF4-FFF2-40B4-BE49-F238E27FC236}">
                  <a16:creationId xmlns:a16="http://schemas.microsoft.com/office/drawing/2014/main" id="{CEBB5A56-7880-752F-D734-541C62B9E6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08"/>
            <a:stretch/>
          </p:blipFill>
          <p:spPr>
            <a:xfrm>
              <a:off x="1954820" y="317092"/>
              <a:ext cx="3429000" cy="4769304"/>
            </a:xfrm>
            <a:prstGeom prst="rect">
              <a:avLst/>
            </a:prstGeom>
          </p:spPr>
        </p:pic>
        <p:pic>
          <p:nvPicPr>
            <p:cNvPr id="17" name="Immagine 16" descr="Immagine che contiene testo, schermata, linea, Carattere&#10;&#10;Descrizione generata automaticamente">
              <a:extLst>
                <a:ext uri="{FF2B5EF4-FFF2-40B4-BE49-F238E27FC236}">
                  <a16:creationId xmlns:a16="http://schemas.microsoft.com/office/drawing/2014/main" id="{B7A5CE9E-5974-01D8-DF6A-D7C66EF34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33625" y="393327"/>
              <a:ext cx="4515610" cy="4181120"/>
            </a:xfrm>
            <a:prstGeom prst="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A91D476D-3799-68AA-84D8-3748D21696BB}"/>
                </a:ext>
              </a:extLst>
            </p:cNvPr>
            <p:cNvSpPr txBox="1"/>
            <p:nvPr/>
          </p:nvSpPr>
          <p:spPr>
            <a:xfrm>
              <a:off x="538284" y="5448389"/>
              <a:ext cx="1073931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2200" dirty="0">
                  <a:latin typeface="Garamond" panose="02020404030301010803" pitchFamily="18" charset="0"/>
                </a:rPr>
                <a:t>APOE4-expressing </a:t>
              </a:r>
              <a:r>
                <a:rPr lang="it-IT" sz="2200" dirty="0" err="1">
                  <a:latin typeface="Garamond" panose="02020404030301010803" pitchFamily="18" charset="0"/>
                </a:rPr>
                <a:t>astrocytes</a:t>
              </a:r>
              <a:r>
                <a:rPr lang="it-IT" sz="2200" dirty="0">
                  <a:latin typeface="Garamond" panose="02020404030301010803" pitchFamily="18" charset="0"/>
                </a:rPr>
                <a:t> </a:t>
              </a:r>
              <a:r>
                <a:rPr lang="it-IT" sz="2200" dirty="0" err="1">
                  <a:latin typeface="Garamond" panose="02020404030301010803" pitchFamily="18" charset="0"/>
                </a:rPr>
                <a:t>may</a:t>
              </a:r>
              <a:r>
                <a:rPr lang="it-IT" sz="2200" dirty="0">
                  <a:latin typeface="Garamond" panose="02020404030301010803" pitchFamily="18" charset="0"/>
                </a:rPr>
                <a:t> </a:t>
              </a:r>
              <a:r>
                <a:rPr lang="it-IT" sz="2200" dirty="0" err="1">
                  <a:latin typeface="Garamond" panose="02020404030301010803" pitchFamily="18" charset="0"/>
                </a:rPr>
                <a:t>sensitize</a:t>
              </a:r>
              <a:r>
                <a:rPr lang="it-IT" sz="2200" dirty="0">
                  <a:latin typeface="Garamond" panose="02020404030301010803" pitchFamily="18" charset="0"/>
                </a:rPr>
                <a:t> </a:t>
              </a:r>
              <a:r>
                <a:rPr lang="it-IT" sz="2200" dirty="0" err="1">
                  <a:latin typeface="Garamond" panose="02020404030301010803" pitchFamily="18" charset="0"/>
                </a:rPr>
                <a:t>neurons</a:t>
              </a:r>
              <a:r>
                <a:rPr lang="it-IT" sz="2200" dirty="0">
                  <a:latin typeface="Garamond" panose="02020404030301010803" pitchFamily="18" charset="0"/>
                </a:rPr>
                <a:t> to </a:t>
              </a:r>
              <a:r>
                <a:rPr lang="it-IT" sz="2200" dirty="0" err="1">
                  <a:latin typeface="Garamond" panose="02020404030301010803" pitchFamily="18" charset="0"/>
                </a:rPr>
                <a:t>death</a:t>
              </a:r>
              <a:r>
                <a:rPr lang="it-IT" sz="2200" dirty="0">
                  <a:latin typeface="Garamond" panose="02020404030301010803" pitchFamily="18" charset="0"/>
                </a:rPr>
                <a:t> by </a:t>
              </a:r>
              <a:r>
                <a:rPr lang="it-IT" sz="2200" dirty="0" err="1">
                  <a:latin typeface="Garamond" panose="02020404030301010803" pitchFamily="18" charset="0"/>
                </a:rPr>
                <a:t>altering</a:t>
              </a:r>
              <a:r>
                <a:rPr lang="it-IT" sz="2200" dirty="0">
                  <a:latin typeface="Garamond" panose="02020404030301010803" pitchFamily="18" charset="0"/>
                </a:rPr>
                <a:t> one or more of </a:t>
              </a:r>
              <a:r>
                <a:rPr lang="it-IT" sz="2200" dirty="0" err="1">
                  <a:latin typeface="Garamond" panose="02020404030301010803" pitchFamily="18" charset="0"/>
                </a:rPr>
                <a:t>these</a:t>
              </a:r>
              <a:r>
                <a:rPr lang="it-IT" sz="2200" dirty="0">
                  <a:latin typeface="Garamond" panose="02020404030301010803" pitchFamily="18" charset="0"/>
                </a:rPr>
                <a:t> pathways.</a:t>
              </a:r>
            </a:p>
            <a:p>
              <a:pPr algn="just"/>
              <a:r>
                <a:rPr lang="it-IT" sz="2200" dirty="0">
                  <a:latin typeface="Garamond" panose="02020404030301010803" pitchFamily="18" charset="0"/>
                </a:rPr>
                <a:t>The </a:t>
              </a:r>
              <a:r>
                <a:rPr lang="it-IT" sz="2200" dirty="0" err="1">
                  <a:latin typeface="Garamond" panose="02020404030301010803" pitchFamily="18" charset="0"/>
                </a:rPr>
                <a:t>authors</a:t>
              </a:r>
              <a:r>
                <a:rPr lang="it-IT" sz="2200" dirty="0">
                  <a:latin typeface="Garamond" panose="02020404030301010803" pitchFamily="18" charset="0"/>
                </a:rPr>
                <a:t> do </a:t>
              </a:r>
              <a:r>
                <a:rPr lang="it-IT" sz="2200" dirty="0" err="1">
                  <a:latin typeface="Garamond" panose="02020404030301010803" pitchFamily="18" charset="0"/>
                </a:rPr>
                <a:t>not</a:t>
              </a:r>
              <a:r>
                <a:rPr lang="it-IT" sz="2200" dirty="0">
                  <a:latin typeface="Garamond" panose="02020404030301010803" pitchFamily="18" charset="0"/>
                </a:rPr>
                <a:t> </a:t>
              </a:r>
              <a:r>
                <a:rPr lang="it-IT" sz="2200" dirty="0" err="1">
                  <a:latin typeface="Garamond" panose="02020404030301010803" pitchFamily="18" charset="0"/>
                </a:rPr>
                <a:t>further</a:t>
              </a:r>
              <a:r>
                <a:rPr lang="it-IT" sz="2200" dirty="0">
                  <a:latin typeface="Garamond" panose="02020404030301010803" pitchFamily="18" charset="0"/>
                </a:rPr>
                <a:t> investigate </a:t>
              </a:r>
              <a:r>
                <a:rPr lang="it-IT" sz="2200" dirty="0" err="1">
                  <a:latin typeface="Garamond" panose="02020404030301010803" pitchFamily="18" charset="0"/>
                </a:rPr>
                <a:t>any</a:t>
              </a:r>
              <a:r>
                <a:rPr lang="it-IT" sz="2200" dirty="0">
                  <a:latin typeface="Garamond" panose="02020404030301010803" pitchFamily="18" charset="0"/>
                </a:rPr>
                <a:t> of </a:t>
              </a:r>
              <a:r>
                <a:rPr lang="it-IT" sz="2200" dirty="0" err="1">
                  <a:latin typeface="Garamond" panose="02020404030301010803" pitchFamily="18" charset="0"/>
                </a:rPr>
                <a:t>these</a:t>
              </a:r>
              <a:r>
                <a:rPr lang="it-IT" sz="2200" dirty="0">
                  <a:latin typeface="Garamond" panose="02020404030301010803" pitchFamily="18" charset="0"/>
                </a:rPr>
                <a:t> hit </a:t>
              </a:r>
              <a:r>
                <a:rPr lang="it-IT" sz="2200" dirty="0" err="1">
                  <a:latin typeface="Garamond" panose="02020404030301010803" pitchFamily="18" charset="0"/>
                </a:rPr>
                <a:t>genes</a:t>
              </a:r>
              <a:r>
                <a:rPr lang="it-IT" sz="2200" dirty="0">
                  <a:latin typeface="Garamond" panose="02020404030301010803" pitchFamily="18" charset="0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09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EE7D50-BAD6-ECA5-E5D9-6D92ED065E82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Conclusions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79ABF36-FD67-A2D1-C9A4-1FB51AF2F83B}"/>
              </a:ext>
            </a:extLst>
          </p:cNvPr>
          <p:cNvSpPr txBox="1"/>
          <p:nvPr/>
        </p:nvSpPr>
        <p:spPr>
          <a:xfrm>
            <a:off x="627184" y="1308189"/>
            <a:ext cx="1073931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Scalable 3D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offer</a:t>
            </a:r>
            <a:r>
              <a:rPr lang="it-IT" sz="2200" dirty="0">
                <a:latin typeface="Garamond" panose="02020404030301010803" pitchFamily="18" charset="0"/>
              </a:rPr>
              <a:t> a </a:t>
            </a:r>
            <a:r>
              <a:rPr lang="it-IT" sz="2200" dirty="0" err="1">
                <a:latin typeface="Garamond" panose="02020404030301010803" pitchFamily="18" charset="0"/>
              </a:rPr>
              <a:t>novel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platform</a:t>
            </a:r>
            <a:r>
              <a:rPr lang="it-IT" sz="2200" dirty="0">
                <a:latin typeface="Garamond" panose="02020404030301010803" pitchFamily="18" charset="0"/>
              </a:rPr>
              <a:t> to study non </a:t>
            </a:r>
            <a:r>
              <a:rPr lang="it-IT" sz="2200" dirty="0" err="1">
                <a:latin typeface="Garamond" panose="02020404030301010803" pitchFamily="18" charset="0"/>
              </a:rPr>
              <a:t>cell-autonomous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phenotypes</a:t>
            </a:r>
            <a:r>
              <a:rPr lang="it-IT" sz="2200" dirty="0">
                <a:latin typeface="Garamond" panose="02020404030301010803" pitchFamily="18" charset="0"/>
              </a:rPr>
              <a:t> via CRISPR screens.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iAssembloids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adopt</a:t>
            </a:r>
            <a:r>
              <a:rPr lang="it-IT" sz="2200" dirty="0">
                <a:latin typeface="Garamond" panose="02020404030301010803" pitchFamily="18" charset="0"/>
              </a:rPr>
              <a:t> more mature </a:t>
            </a:r>
            <a:r>
              <a:rPr lang="it-IT" sz="2200" dirty="0" err="1">
                <a:latin typeface="Garamond" panose="02020404030301010803" pitchFamily="18" charset="0"/>
              </a:rPr>
              <a:t>states</a:t>
            </a:r>
            <a:r>
              <a:rPr lang="it-IT" sz="2200" dirty="0">
                <a:latin typeface="Garamond" panose="02020404030301010803" pitchFamily="18" charset="0"/>
              </a:rPr>
              <a:t> and show </a:t>
            </a:r>
            <a:r>
              <a:rPr lang="it-IT" sz="2200" dirty="0" err="1">
                <a:latin typeface="Garamond" panose="02020404030301010803" pitchFamily="18" charset="0"/>
              </a:rPr>
              <a:t>different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transcriptional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states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than</a:t>
            </a:r>
            <a:r>
              <a:rPr lang="it-IT" sz="2200" dirty="0">
                <a:latin typeface="Garamond" panose="02020404030301010803" pitchFamily="18" charset="0"/>
              </a:rPr>
              <a:t> 2D </a:t>
            </a:r>
            <a:r>
              <a:rPr lang="it-IT" sz="2200" dirty="0" err="1">
                <a:latin typeface="Garamond" panose="02020404030301010803" pitchFamily="18" charset="0"/>
              </a:rPr>
              <a:t>cultures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it-IT" sz="2200" dirty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it-IT" sz="2200" dirty="0">
                <a:latin typeface="Garamond" panose="02020404030301010803" pitchFamily="18" charset="0"/>
              </a:rPr>
              <a:t>GSK3B controls the </a:t>
            </a:r>
            <a:r>
              <a:rPr lang="it-IT" sz="2200" dirty="0" err="1">
                <a:latin typeface="Garamond" panose="02020404030301010803" pitchFamily="18" charset="0"/>
              </a:rPr>
              <a:t>response</a:t>
            </a:r>
            <a:r>
              <a:rPr lang="it-IT" sz="2200" dirty="0">
                <a:latin typeface="Garamond" panose="02020404030301010803" pitchFamily="18" charset="0"/>
              </a:rPr>
              <a:t> to ROS in </a:t>
            </a:r>
            <a:r>
              <a:rPr lang="it-IT" sz="2200" dirty="0" err="1">
                <a:latin typeface="Garamond" panose="02020404030301010803" pitchFamily="18" charset="0"/>
              </a:rPr>
              <a:t>hyperactive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. </a:t>
            </a:r>
            <a:r>
              <a:rPr lang="it-IT" sz="2200" dirty="0" err="1">
                <a:latin typeface="Garamond" panose="02020404030301010803" pitchFamily="18" charset="0"/>
              </a:rPr>
              <a:t>Its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downregulation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enables</a:t>
            </a:r>
            <a:r>
              <a:rPr lang="it-IT" sz="2200" dirty="0">
                <a:latin typeface="Garamond" panose="02020404030301010803" pitchFamily="18" charset="0"/>
              </a:rPr>
              <a:t> the NRF2-mediated </a:t>
            </a:r>
            <a:r>
              <a:rPr lang="it-IT" sz="2200" dirty="0" err="1">
                <a:latin typeface="Garamond" panose="02020404030301010803" pitchFamily="18" charset="0"/>
              </a:rPr>
              <a:t>response</a:t>
            </a:r>
            <a:r>
              <a:rPr lang="it-IT" sz="2200" dirty="0">
                <a:latin typeface="Garamond" panose="02020404030301010803" pitchFamily="18" charset="0"/>
              </a:rPr>
              <a:t> to ROS and </a:t>
            </a:r>
            <a:r>
              <a:rPr lang="it-IT" sz="2200" dirty="0" err="1">
                <a:latin typeface="Garamond" panose="02020404030301010803" pitchFamily="18" charset="0"/>
              </a:rPr>
              <a:t>promotes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survival.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it-IT" sz="2200" dirty="0" err="1">
                <a:latin typeface="Garamond" panose="02020404030301010803" pitchFamily="18" charset="0"/>
              </a:rPr>
              <a:t>Glial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counteract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neuronal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hyperexcitability</a:t>
            </a:r>
            <a:r>
              <a:rPr lang="it-IT" sz="2200" dirty="0">
                <a:latin typeface="Garamond" panose="02020404030301010803" pitchFamily="18" charset="0"/>
              </a:rPr>
              <a:t> and reduce ROS production.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it-IT" sz="2200" dirty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it-IT" sz="2200" dirty="0" err="1">
                <a:latin typeface="Garamond" panose="02020404030301010803" pitchFamily="18" charset="0"/>
              </a:rPr>
              <a:t>CRISPRi</a:t>
            </a:r>
            <a:r>
              <a:rPr lang="it-IT" sz="2200" dirty="0">
                <a:latin typeface="Garamond" panose="02020404030301010803" pitchFamily="18" charset="0"/>
              </a:rPr>
              <a:t> screen on the non </a:t>
            </a:r>
            <a:r>
              <a:rPr lang="it-IT" sz="2200" dirty="0" err="1">
                <a:latin typeface="Garamond" panose="02020404030301010803" pitchFamily="18" charset="0"/>
              </a:rPr>
              <a:t>cell-autonomous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effect</a:t>
            </a:r>
            <a:r>
              <a:rPr lang="it-IT" sz="2200" dirty="0">
                <a:latin typeface="Garamond" panose="02020404030301010803" pitchFamily="18" charset="0"/>
              </a:rPr>
              <a:t> of APOE </a:t>
            </a:r>
            <a:r>
              <a:rPr lang="it-IT" sz="2200" dirty="0" err="1">
                <a:latin typeface="Garamond" panose="02020404030301010803" pitchFamily="18" charset="0"/>
              </a:rPr>
              <a:t>isoforms</a:t>
            </a:r>
            <a:r>
              <a:rPr lang="it-IT" sz="2200" dirty="0">
                <a:latin typeface="Garamond" panose="02020404030301010803" pitchFamily="18" charset="0"/>
              </a:rPr>
              <a:t> on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identified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insulin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signaling</a:t>
            </a:r>
            <a:r>
              <a:rPr lang="it-IT" sz="2200" dirty="0">
                <a:latin typeface="Garamond" panose="02020404030301010803" pitchFamily="18" charset="0"/>
              </a:rPr>
              <a:t> and MAPK pathway </a:t>
            </a:r>
            <a:r>
              <a:rPr lang="it-IT" sz="2200" dirty="0" err="1">
                <a:latin typeface="Garamond" panose="02020404030301010803" pitchFamily="18" charset="0"/>
              </a:rPr>
              <a:t>as</a:t>
            </a:r>
            <a:r>
              <a:rPr lang="it-IT" sz="2200" dirty="0">
                <a:latin typeface="Garamond" panose="02020404030301010803" pitchFamily="18" charset="0"/>
              </a:rPr>
              <a:t> the </a:t>
            </a:r>
            <a:r>
              <a:rPr lang="it-IT" sz="2200" dirty="0" err="1">
                <a:latin typeface="Garamond" panose="02020404030301010803" pitchFamily="18" charset="0"/>
              </a:rPr>
              <a:t>probable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effectors</a:t>
            </a:r>
            <a:r>
              <a:rPr lang="it-IT" sz="2200" dirty="0">
                <a:latin typeface="Garamond" panose="02020404030301010803" pitchFamily="18" charset="0"/>
              </a:rPr>
              <a:t> of APOE4 </a:t>
            </a:r>
            <a:r>
              <a:rPr lang="it-IT" sz="2200" dirty="0" err="1">
                <a:latin typeface="Garamond" panose="02020404030301010803" pitchFamily="18" charset="0"/>
              </a:rPr>
              <a:t>toxicity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neurons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51844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52DF644A-D952-6C7B-24F7-DBDC22058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445" y="1210681"/>
            <a:ext cx="8941110" cy="259423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9060B259-F741-91E7-9480-0102FF3943D4}"/>
              </a:ext>
            </a:extLst>
          </p:cNvPr>
          <p:cNvSpPr txBox="1"/>
          <p:nvPr/>
        </p:nvSpPr>
        <p:spPr>
          <a:xfrm>
            <a:off x="2175400" y="328433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Presenter’s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suggestion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86C471-7033-460D-FF74-07948C662BBD}"/>
              </a:ext>
            </a:extLst>
          </p:cNvPr>
          <p:cNvSpPr txBox="1"/>
          <p:nvPr/>
        </p:nvSpPr>
        <p:spPr>
          <a:xfrm>
            <a:off x="568764" y="4594949"/>
            <a:ext cx="107393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Assembloids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obtained</a:t>
            </a:r>
            <a:r>
              <a:rPr lang="it-IT" sz="2200" dirty="0">
                <a:latin typeface="Garamond" panose="02020404030301010803" pitchFamily="18" charset="0"/>
              </a:rPr>
              <a:t> from brain </a:t>
            </a:r>
            <a:r>
              <a:rPr lang="it-IT" sz="2200" dirty="0" err="1">
                <a:latin typeface="Garamond" panose="02020404030301010803" pitchFamily="18" charset="0"/>
              </a:rPr>
              <a:t>organoids</a:t>
            </a:r>
            <a:r>
              <a:rPr lang="it-IT" sz="2200" dirty="0">
                <a:latin typeface="Garamond" panose="02020404030301010803" pitchFamily="18" charset="0"/>
              </a:rPr>
              <a:t> (</a:t>
            </a:r>
            <a:r>
              <a:rPr lang="it-IT" sz="2200" dirty="0" err="1">
                <a:latin typeface="Garamond" panose="02020404030301010803" pitchFamily="18" charset="0"/>
              </a:rPr>
              <a:t>not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!)</a:t>
            </a:r>
          </a:p>
          <a:p>
            <a:pPr algn="just"/>
            <a:endParaRPr lang="it-IT" sz="2200" dirty="0">
              <a:latin typeface="Garamond" panose="02020404030301010803" pitchFamily="18" charset="0"/>
            </a:endParaRPr>
          </a:p>
          <a:p>
            <a:pPr algn="just"/>
            <a:r>
              <a:rPr lang="it-IT" sz="2200" dirty="0" err="1">
                <a:latin typeface="Garamond" panose="02020404030301010803" pitchFamily="18" charset="0"/>
              </a:rPr>
              <a:t>Mechanistic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characterization</a:t>
            </a:r>
            <a:r>
              <a:rPr lang="it-IT" sz="2200" dirty="0">
                <a:latin typeface="Garamond" panose="02020404030301010803" pitchFamily="18" charset="0"/>
              </a:rPr>
              <a:t> of the </a:t>
            </a:r>
            <a:r>
              <a:rPr lang="it-IT" sz="2200" dirty="0" err="1">
                <a:latin typeface="Garamond" panose="02020404030301010803" pitchFamily="18" charset="0"/>
              </a:rPr>
              <a:t>role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pathogenic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mutations</a:t>
            </a:r>
            <a:r>
              <a:rPr lang="it-IT" sz="2200" dirty="0">
                <a:latin typeface="Garamond" panose="02020404030301010803" pitchFamily="18" charset="0"/>
              </a:rPr>
              <a:t> (i.e. </a:t>
            </a:r>
            <a:r>
              <a:rPr lang="it-IT" sz="2200" dirty="0" err="1">
                <a:latin typeface="Garamond" panose="02020404030301010803" pitchFamily="18" charset="0"/>
              </a:rPr>
              <a:t>linked</a:t>
            </a:r>
            <a:r>
              <a:rPr lang="it-IT" sz="2200" dirty="0">
                <a:latin typeface="Garamond" panose="02020404030301010803" pitchFamily="18" charset="0"/>
              </a:rPr>
              <a:t> to </a:t>
            </a:r>
            <a:r>
              <a:rPr lang="it-IT" sz="2200" dirty="0" err="1">
                <a:latin typeface="Garamond" panose="02020404030301010803" pitchFamily="18" charset="0"/>
              </a:rPr>
              <a:t>autism</a:t>
            </a:r>
            <a:r>
              <a:rPr lang="it-IT" sz="2200" dirty="0">
                <a:latin typeface="Garamond" panose="02020404030301010803" pitchFamily="18" charset="0"/>
              </a:rPr>
              <a:t>) in the </a:t>
            </a:r>
            <a:r>
              <a:rPr lang="it-IT" sz="2200" dirty="0" err="1">
                <a:latin typeface="Garamond" panose="02020404030301010803" pitchFamily="18" charset="0"/>
              </a:rPr>
              <a:t>development</a:t>
            </a:r>
            <a:r>
              <a:rPr lang="it-IT" sz="2200" dirty="0">
                <a:latin typeface="Garamond" panose="02020404030301010803" pitchFamily="18" charset="0"/>
              </a:rPr>
              <a:t> of human </a:t>
            </a:r>
            <a:r>
              <a:rPr lang="it-IT" sz="2200" dirty="0" err="1">
                <a:latin typeface="Garamond" panose="02020404030301010803" pitchFamily="18" charset="0"/>
              </a:rPr>
              <a:t>interneurons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25027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 Your Brain Because It's Only Trying to Help…and Other Creative Ways  to Respond to Your Mind's Worries">
            <a:extLst>
              <a:ext uri="{FF2B5EF4-FFF2-40B4-BE49-F238E27FC236}">
                <a16:creationId xmlns:a16="http://schemas.microsoft.com/office/drawing/2014/main" id="{69ED1620-12F4-3CCE-2646-8400985B4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98450"/>
            <a:ext cx="8801100" cy="626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889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C63B641-6522-527B-733F-84D50AC9512A}"/>
              </a:ext>
            </a:extLst>
          </p:cNvPr>
          <p:cNvSpPr txBox="1"/>
          <p:nvPr/>
        </p:nvSpPr>
        <p:spPr>
          <a:xfrm>
            <a:off x="352242" y="3946446"/>
            <a:ext cx="520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Garamond" panose="02020404030301010803" pitchFamily="18" charset="0"/>
              </a:rPr>
              <a:t>Organoids</a:t>
            </a:r>
            <a:r>
              <a:rPr lang="it-IT" sz="2000" dirty="0">
                <a:latin typeface="Garamond" panose="02020404030301010803" pitchFamily="18" charset="0"/>
              </a:rPr>
              <a:t> are multi-</a:t>
            </a:r>
            <a:r>
              <a:rPr lang="it-IT" sz="2000" dirty="0" err="1">
                <a:latin typeface="Garamond" panose="02020404030301010803" pitchFamily="18" charset="0"/>
              </a:rPr>
              <a:t>lineage</a:t>
            </a:r>
            <a:r>
              <a:rPr lang="it-IT" sz="2000" dirty="0">
                <a:latin typeface="Garamond" panose="02020404030301010803" pitchFamily="18" charset="0"/>
              </a:rPr>
              <a:t> 3D </a:t>
            </a:r>
            <a:r>
              <a:rPr lang="it-IT" sz="2000" dirty="0" err="1">
                <a:latin typeface="Garamond" panose="02020404030301010803" pitchFamily="18" charset="0"/>
              </a:rPr>
              <a:t>cultures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that</a:t>
            </a:r>
            <a:r>
              <a:rPr lang="it-IT" sz="2000" dirty="0">
                <a:latin typeface="Garamond" panose="02020404030301010803" pitchFamily="18" charset="0"/>
              </a:rPr>
              <a:t> self-</a:t>
            </a:r>
            <a:r>
              <a:rPr lang="it-IT" sz="2000" dirty="0" err="1">
                <a:latin typeface="Garamond" panose="02020404030301010803" pitchFamily="18" charset="0"/>
              </a:rPr>
              <a:t>organize</a:t>
            </a:r>
            <a:r>
              <a:rPr lang="it-IT" sz="2000" dirty="0">
                <a:latin typeface="Garamond" panose="02020404030301010803" pitchFamily="18" charset="0"/>
              </a:rPr>
              <a:t> in </a:t>
            </a:r>
            <a:r>
              <a:rPr lang="it-IT" sz="2000" dirty="0" err="1">
                <a:latin typeface="Garamond" panose="02020404030301010803" pitchFamily="18" charset="0"/>
              </a:rPr>
              <a:t>spatially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complex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structures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resembling</a:t>
            </a:r>
            <a:r>
              <a:rPr lang="it-IT" sz="2000" dirty="0">
                <a:latin typeface="Garamond" panose="02020404030301010803" pitchFamily="18" charset="0"/>
              </a:rPr>
              <a:t> an </a:t>
            </a:r>
            <a:r>
              <a:rPr lang="it-IT" sz="2000" dirty="0" err="1">
                <a:latin typeface="Garamond" panose="02020404030301010803" pitchFamily="18" charset="0"/>
              </a:rPr>
              <a:t>organ</a:t>
            </a:r>
            <a:r>
              <a:rPr lang="it-IT" sz="2000" dirty="0">
                <a:latin typeface="Garamond" panose="02020404030301010803" pitchFamily="18" charset="0"/>
              </a:rPr>
              <a:t>.</a:t>
            </a:r>
          </a:p>
          <a:p>
            <a:endParaRPr lang="it-IT" sz="2000" dirty="0">
              <a:latin typeface="Garamond" panose="02020404030301010803" pitchFamily="18" charset="0"/>
            </a:endParaRPr>
          </a:p>
          <a:p>
            <a:r>
              <a:rPr lang="it-IT" sz="2000" dirty="0" err="1">
                <a:latin typeface="Garamond" panose="02020404030301010803" pitchFamily="18" charset="0"/>
              </a:rPr>
              <a:t>Organoids</a:t>
            </a:r>
            <a:r>
              <a:rPr lang="it-IT" sz="2000" dirty="0">
                <a:latin typeface="Garamond" panose="02020404030301010803" pitchFamily="18" charset="0"/>
              </a:rPr>
              <a:t> are </a:t>
            </a:r>
            <a:r>
              <a:rPr lang="it-IT" sz="2000" dirty="0" err="1">
                <a:latin typeface="Garamond" panose="02020404030301010803" pitchFamily="18" charset="0"/>
              </a:rPr>
              <a:t>stable</a:t>
            </a:r>
            <a:r>
              <a:rPr lang="it-IT" sz="2000" dirty="0">
                <a:latin typeface="Garamond" panose="02020404030301010803" pitchFamily="18" charset="0"/>
              </a:rPr>
              <a:t> for long time </a:t>
            </a:r>
            <a:r>
              <a:rPr lang="it-IT" sz="2000" dirty="0" err="1">
                <a:latin typeface="Garamond" panose="02020404030301010803" pitchFamily="18" charset="0"/>
              </a:rPr>
              <a:t>perionds</a:t>
            </a:r>
            <a:r>
              <a:rPr lang="it-IT" sz="2000" dirty="0">
                <a:latin typeface="Garamond" panose="02020404030301010803" pitchFamily="18" charset="0"/>
              </a:rPr>
              <a:t> (&gt; 1 </a:t>
            </a:r>
            <a:r>
              <a:rPr lang="it-IT" sz="2000" dirty="0" err="1">
                <a:latin typeface="Garamond" panose="02020404030301010803" pitchFamily="18" charset="0"/>
              </a:rPr>
              <a:t>year</a:t>
            </a:r>
            <a:r>
              <a:rPr lang="it-IT" sz="2000" dirty="0">
                <a:latin typeface="Garamond" panose="02020404030301010803" pitchFamily="18" charset="0"/>
              </a:rPr>
              <a:t>) due to the </a:t>
            </a:r>
            <a:r>
              <a:rPr lang="it-IT" sz="2000" dirty="0" err="1">
                <a:latin typeface="Garamond" panose="02020404030301010803" pitchFamily="18" charset="0"/>
              </a:rPr>
              <a:t>constant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regeneration</a:t>
            </a:r>
            <a:r>
              <a:rPr lang="it-IT" sz="2000" dirty="0">
                <a:latin typeface="Garamond" panose="02020404030301010803" pitchFamily="18" charset="0"/>
              </a:rPr>
              <a:t> from a pool of immature progenitor </a:t>
            </a:r>
            <a:r>
              <a:rPr lang="it-IT" sz="2000" dirty="0" err="1">
                <a:latin typeface="Garamond" panose="02020404030301010803" pitchFamily="18" charset="0"/>
              </a:rPr>
              <a:t>cells</a:t>
            </a:r>
            <a:endParaRPr lang="it-IT" sz="2000" dirty="0">
              <a:latin typeface="Garamond" panose="02020404030301010803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DCC2B5-113F-DF6D-002A-BD7FDD06B40D}"/>
              </a:ext>
            </a:extLst>
          </p:cNvPr>
          <p:cNvSpPr txBox="1"/>
          <p:nvPr/>
        </p:nvSpPr>
        <p:spPr>
          <a:xfrm>
            <a:off x="6435969" y="3946446"/>
            <a:ext cx="54037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Garamond" panose="02020404030301010803" pitchFamily="18" charset="0"/>
              </a:rPr>
              <a:t>Spheroids</a:t>
            </a:r>
            <a:r>
              <a:rPr lang="it-IT" sz="2000" dirty="0">
                <a:latin typeface="Garamond" panose="02020404030301010803" pitchFamily="18" charset="0"/>
              </a:rPr>
              <a:t> are single-</a:t>
            </a:r>
            <a:r>
              <a:rPr lang="it-IT" sz="2000" dirty="0" err="1">
                <a:latin typeface="Garamond" panose="02020404030301010803" pitchFamily="18" charset="0"/>
              </a:rPr>
              <a:t>cell</a:t>
            </a:r>
            <a:r>
              <a:rPr lang="it-IT" sz="2000" dirty="0">
                <a:latin typeface="Garamond" panose="02020404030301010803" pitchFamily="18" charset="0"/>
              </a:rPr>
              <a:t> or </a:t>
            </a:r>
            <a:r>
              <a:rPr lang="it-IT" sz="2000" dirty="0" err="1">
                <a:latin typeface="Garamond" panose="02020404030301010803" pitchFamily="18" charset="0"/>
              </a:rPr>
              <a:t>multicellular</a:t>
            </a:r>
            <a:r>
              <a:rPr lang="it-IT" sz="2000" dirty="0">
                <a:latin typeface="Garamond" panose="02020404030301010803" pitchFamily="18" charset="0"/>
              </a:rPr>
              <a:t> models </a:t>
            </a:r>
            <a:r>
              <a:rPr lang="it-IT" sz="2000" dirty="0" err="1">
                <a:latin typeface="Garamond" panose="02020404030301010803" pitchFamily="18" charset="0"/>
              </a:rPr>
              <a:t>based</a:t>
            </a:r>
            <a:r>
              <a:rPr lang="it-IT" sz="2000" dirty="0">
                <a:latin typeface="Garamond" panose="02020404030301010803" pitchFamily="18" charset="0"/>
              </a:rPr>
              <a:t> on the </a:t>
            </a:r>
            <a:r>
              <a:rPr lang="it-IT" sz="2000" dirty="0" err="1">
                <a:latin typeface="Garamond" panose="02020404030301010803" pitchFamily="18" charset="0"/>
              </a:rPr>
              <a:t>ability</a:t>
            </a:r>
            <a:r>
              <a:rPr lang="it-IT" sz="2000" dirty="0">
                <a:latin typeface="Garamond" panose="02020404030301010803" pitchFamily="18" charset="0"/>
              </a:rPr>
              <a:t> of </a:t>
            </a:r>
            <a:r>
              <a:rPr lang="it-IT" sz="2000" dirty="0" err="1">
                <a:latin typeface="Garamond" panose="02020404030301010803" pitchFamily="18" charset="0"/>
              </a:rPr>
              <a:t>homotypical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cell-cell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adhesion</a:t>
            </a:r>
            <a:r>
              <a:rPr lang="it-IT" sz="2000" dirty="0">
                <a:latin typeface="Garamond" panose="02020404030301010803" pitchFamily="18" charset="0"/>
              </a:rPr>
              <a:t>. </a:t>
            </a:r>
            <a:r>
              <a:rPr lang="it-IT" sz="2000" dirty="0" err="1">
                <a:latin typeface="Garamond" panose="02020404030301010803" pitchFamily="18" charset="0"/>
              </a:rPr>
              <a:t>They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form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spherical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structures</a:t>
            </a:r>
            <a:r>
              <a:rPr lang="it-IT" sz="2000" dirty="0">
                <a:latin typeface="Garamond" panose="02020404030301010803" pitchFamily="18" charset="0"/>
              </a:rPr>
              <a:t> with low </a:t>
            </a:r>
            <a:r>
              <a:rPr lang="it-IT" sz="2000" dirty="0" err="1">
                <a:latin typeface="Garamond" panose="02020404030301010803" pitchFamily="18" charset="0"/>
              </a:rPr>
              <a:t>spatial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complexity</a:t>
            </a:r>
            <a:r>
              <a:rPr lang="it-IT" sz="2000" dirty="0">
                <a:latin typeface="Garamond" panose="02020404030301010803" pitchFamily="18" charset="0"/>
              </a:rPr>
              <a:t>.</a:t>
            </a:r>
          </a:p>
          <a:p>
            <a:endParaRPr lang="it-IT" sz="2000" dirty="0">
              <a:latin typeface="Garamond" panose="02020404030301010803" pitchFamily="18" charset="0"/>
            </a:endParaRPr>
          </a:p>
          <a:p>
            <a:r>
              <a:rPr lang="it-IT" sz="2000" dirty="0">
                <a:latin typeface="Garamond" panose="02020404030301010803" pitchFamily="18" charset="0"/>
              </a:rPr>
              <a:t>Survival in culture </a:t>
            </a:r>
            <a:r>
              <a:rPr lang="it-IT" sz="2000" dirty="0" err="1">
                <a:latin typeface="Garamond" panose="02020404030301010803" pitchFamily="18" charset="0"/>
              </a:rPr>
              <a:t>depends</a:t>
            </a:r>
            <a:r>
              <a:rPr lang="it-IT" sz="2000" dirty="0">
                <a:latin typeface="Garamond" panose="02020404030301010803" pitchFamily="18" charset="0"/>
              </a:rPr>
              <a:t> on the </a:t>
            </a:r>
            <a:r>
              <a:rPr lang="it-IT" sz="2000" dirty="0" err="1">
                <a:latin typeface="Garamond" panose="02020404030301010803" pitchFamily="18" charset="0"/>
              </a:rPr>
              <a:t>specific</a:t>
            </a:r>
            <a:r>
              <a:rPr lang="it-IT" sz="2000" dirty="0">
                <a:latin typeface="Garamond" panose="02020404030301010803" pitchFamily="18" charset="0"/>
              </a:rPr>
              <a:t> </a:t>
            </a:r>
            <a:r>
              <a:rPr lang="it-IT" sz="2000" dirty="0" err="1">
                <a:latin typeface="Garamond" panose="02020404030301010803" pitchFamily="18" charset="0"/>
              </a:rPr>
              <a:t>spheroids</a:t>
            </a:r>
            <a:r>
              <a:rPr lang="it-IT" sz="2000" dirty="0">
                <a:latin typeface="Garamond" panose="02020404030301010803" pitchFamily="18" charset="0"/>
              </a:rPr>
              <a:t> (</a:t>
            </a:r>
            <a:r>
              <a:rPr lang="it-IT" sz="2000" dirty="0" err="1">
                <a:latin typeface="Garamond" panose="02020404030301010803" pitchFamily="18" charset="0"/>
              </a:rPr>
              <a:t>morphology</a:t>
            </a:r>
            <a:r>
              <a:rPr lang="it-IT" sz="2000" dirty="0">
                <a:latin typeface="Garamond" panose="02020404030301010803" pitchFamily="18" charset="0"/>
              </a:rPr>
              <a:t>, </a:t>
            </a:r>
            <a:r>
              <a:rPr lang="it-IT" sz="2000" dirty="0" err="1">
                <a:latin typeface="Garamond" panose="02020404030301010803" pitchFamily="18" charset="0"/>
              </a:rPr>
              <a:t>compactness</a:t>
            </a:r>
            <a:r>
              <a:rPr lang="it-IT" sz="2000" dirty="0">
                <a:latin typeface="Garamond" panose="02020404030301010803" pitchFamily="18" charset="0"/>
              </a:rPr>
              <a:t>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448035C-BA17-B2A7-833B-E450247D6780}"/>
              </a:ext>
            </a:extLst>
          </p:cNvPr>
          <p:cNvSpPr txBox="1"/>
          <p:nvPr/>
        </p:nvSpPr>
        <p:spPr>
          <a:xfrm>
            <a:off x="528638" y="357009"/>
            <a:ext cx="11530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Organoids</a:t>
            </a:r>
            <a:r>
              <a:rPr lang="it-IT" sz="2200" dirty="0">
                <a:latin typeface="Garamond" panose="02020404030301010803" pitchFamily="18" charset="0"/>
              </a:rPr>
              <a:t> and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originate from the </a:t>
            </a:r>
            <a:r>
              <a:rPr lang="it-IT" sz="2200" dirty="0" err="1">
                <a:latin typeface="Garamond" panose="02020404030301010803" pitchFamily="18" charset="0"/>
              </a:rPr>
              <a:t>same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but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have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distinct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characteristics</a:t>
            </a:r>
            <a:r>
              <a:rPr lang="it-IT" sz="2200" dirty="0">
                <a:latin typeface="Garamond" panose="02020404030301010803" pitchFamily="18" charset="0"/>
              </a:rPr>
              <a:t>.</a:t>
            </a:r>
          </a:p>
        </p:txBody>
      </p:sp>
      <p:pic>
        <p:nvPicPr>
          <p:cNvPr id="6" name="Immagine 5" descr="Immagine che contiene schermata, cerchio, notte&#10;&#10;Descrizione generata automaticamente">
            <a:extLst>
              <a:ext uri="{FF2B5EF4-FFF2-40B4-BE49-F238E27FC236}">
                <a16:creationId xmlns:a16="http://schemas.microsoft.com/office/drawing/2014/main" id="{246EB369-1F4F-ADAF-F54C-CDD2333396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63" t="15192" r="22323" b="52207"/>
          <a:stretch/>
        </p:blipFill>
        <p:spPr>
          <a:xfrm>
            <a:off x="2450123" y="1057422"/>
            <a:ext cx="2097881" cy="2300141"/>
          </a:xfrm>
          <a:prstGeom prst="rect">
            <a:avLst/>
          </a:prstGeom>
        </p:spPr>
      </p:pic>
      <p:pic>
        <p:nvPicPr>
          <p:cNvPr id="8" name="Immagine 7" descr="Immagine che contiene schermata, cerchio, notte&#10;&#10;Descrizione generata automaticamente">
            <a:extLst>
              <a:ext uri="{FF2B5EF4-FFF2-40B4-BE49-F238E27FC236}">
                <a16:creationId xmlns:a16="http://schemas.microsoft.com/office/drawing/2014/main" id="{B191BE6B-E571-99DC-D6E9-50103B972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422" t="53047" r="29664" b="4676"/>
          <a:stretch/>
        </p:blipFill>
        <p:spPr>
          <a:xfrm>
            <a:off x="5743253" y="1270473"/>
            <a:ext cx="2495093" cy="246839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8626F0F-4CBC-989A-EDF8-0E98A072C09D}"/>
              </a:ext>
            </a:extLst>
          </p:cNvPr>
          <p:cNvSpPr txBox="1"/>
          <p:nvPr/>
        </p:nvSpPr>
        <p:spPr>
          <a:xfrm>
            <a:off x="528638" y="1161335"/>
            <a:ext cx="32780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Pluripotent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stem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1C905B8-C0A3-49BD-F504-1ABBF01DB717}"/>
              </a:ext>
            </a:extLst>
          </p:cNvPr>
          <p:cNvSpPr txBox="1"/>
          <p:nvPr/>
        </p:nvSpPr>
        <p:spPr>
          <a:xfrm>
            <a:off x="2047599" y="3194768"/>
            <a:ext cx="1451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Embryonic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B135FA6-AA44-75B9-DD31-34E81FCCDE63}"/>
              </a:ext>
            </a:extLst>
          </p:cNvPr>
          <p:cNvSpPr txBox="1"/>
          <p:nvPr/>
        </p:nvSpPr>
        <p:spPr>
          <a:xfrm>
            <a:off x="3694165" y="3194767"/>
            <a:ext cx="1451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iPSCs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472CE65-19AF-E07A-8083-7DD67F02D556}"/>
              </a:ext>
            </a:extLst>
          </p:cNvPr>
          <p:cNvSpPr txBox="1"/>
          <p:nvPr/>
        </p:nvSpPr>
        <p:spPr>
          <a:xfrm>
            <a:off x="7384505" y="1161335"/>
            <a:ext cx="20978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Adult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tissue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B21B49D-8267-BF79-D678-2DAC3F47A80A}"/>
              </a:ext>
            </a:extLst>
          </p:cNvPr>
          <p:cNvSpPr txBox="1"/>
          <p:nvPr/>
        </p:nvSpPr>
        <p:spPr>
          <a:xfrm>
            <a:off x="7643996" y="1643912"/>
            <a:ext cx="20978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Adult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stem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6E1DA41-7811-B346-B8CE-A9DAF99668DF}"/>
              </a:ext>
            </a:extLst>
          </p:cNvPr>
          <p:cNvSpPr txBox="1"/>
          <p:nvPr/>
        </p:nvSpPr>
        <p:spPr>
          <a:xfrm>
            <a:off x="7572234" y="3194766"/>
            <a:ext cx="3820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Differentiated</a:t>
            </a:r>
            <a:r>
              <a:rPr lang="it-IT" sz="2200" dirty="0">
                <a:latin typeface="Garamond" panose="02020404030301010803" pitchFamily="18" charset="0"/>
              </a:rPr>
              <a:t>/</a:t>
            </a:r>
            <a:r>
              <a:rPr lang="it-IT" sz="2200" dirty="0" err="1">
                <a:latin typeface="Garamond" panose="02020404030301010803" pitchFamily="18" charset="0"/>
              </a:rPr>
              <a:t>immortalized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05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47821FEE-7862-DE51-5D0A-A25C15BCF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512" y="1130603"/>
            <a:ext cx="5476894" cy="3572220"/>
          </a:xfrm>
          <a:prstGeom prst="rect">
            <a:avLst/>
          </a:prstGeom>
        </p:spPr>
      </p:pic>
      <p:pic>
        <p:nvPicPr>
          <p:cNvPr id="3" name="Immagine 2" descr="Immagine che contiene testo, Carattere, diagramma, numero&#10;&#10;Descrizione generata automaticamente">
            <a:extLst>
              <a:ext uri="{FF2B5EF4-FFF2-40B4-BE49-F238E27FC236}">
                <a16:creationId xmlns:a16="http://schemas.microsoft.com/office/drawing/2014/main" id="{24610F37-6CEE-7586-3360-8C662A853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75" y="1130602"/>
            <a:ext cx="5628573" cy="35748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0C252F7-27C0-DA4C-E7E6-3967E8E3794E}"/>
              </a:ext>
            </a:extLst>
          </p:cNvPr>
          <p:cNvSpPr txBox="1"/>
          <p:nvPr/>
        </p:nvSpPr>
        <p:spPr>
          <a:xfrm>
            <a:off x="3732517" y="4834845"/>
            <a:ext cx="47269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 err="1">
                <a:latin typeface="Garamond" panose="02020404030301010803" pitchFamily="18" charset="0"/>
              </a:rPr>
              <a:t>Why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using</a:t>
            </a:r>
            <a:r>
              <a:rPr lang="it-IT" sz="2200" b="1" dirty="0">
                <a:latin typeface="Garamond" panose="02020404030301010803" pitchFamily="18" charset="0"/>
              </a:rPr>
              <a:t> </a:t>
            </a:r>
            <a:r>
              <a:rPr lang="it-IT" sz="2200" b="1" dirty="0" err="1">
                <a:latin typeface="Garamond" panose="02020404030301010803" pitchFamily="18" charset="0"/>
              </a:rPr>
              <a:t>spheroids</a:t>
            </a:r>
            <a:r>
              <a:rPr lang="it-IT" sz="2200" b="1" dirty="0">
                <a:latin typeface="Garamond" panose="02020404030301010803" pitchFamily="18" charset="0"/>
              </a:rPr>
              <a:t>?</a:t>
            </a:r>
          </a:p>
          <a:p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- </a:t>
            </a:r>
            <a:r>
              <a:rPr lang="it-IT" sz="2200" dirty="0" err="1">
                <a:latin typeface="Garamond" panose="02020404030301010803" pitchFamily="18" charset="0"/>
              </a:rPr>
              <a:t>Less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expensive</a:t>
            </a:r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- More </a:t>
            </a:r>
            <a:r>
              <a:rPr lang="it-IT" sz="2200" dirty="0" err="1">
                <a:latin typeface="Garamond" panose="02020404030301010803" pitchFamily="18" charset="0"/>
              </a:rPr>
              <a:t>scalable</a:t>
            </a:r>
            <a:endParaRPr lang="it-IT" sz="2200" dirty="0">
              <a:latin typeface="Garamond" panose="02020404030301010803" pitchFamily="18" charset="0"/>
            </a:endParaRPr>
          </a:p>
          <a:p>
            <a:r>
              <a:rPr lang="it-IT" sz="2200" dirty="0">
                <a:latin typeface="Garamond" panose="02020404030301010803" pitchFamily="18" charset="0"/>
              </a:rPr>
              <a:t>- Can </a:t>
            </a:r>
            <a:r>
              <a:rPr lang="it-IT" sz="2200" dirty="0" err="1">
                <a:latin typeface="Garamond" panose="02020404030301010803" pitchFamily="18" charset="0"/>
              </a:rPr>
              <a:t>form</a:t>
            </a:r>
            <a:r>
              <a:rPr lang="it-IT" sz="2200" dirty="0">
                <a:latin typeface="Garamond" panose="02020404030301010803" pitchFamily="18" charset="0"/>
              </a:rPr>
              <a:t> semi-</a:t>
            </a:r>
            <a:r>
              <a:rPr lang="it-IT" sz="2200" dirty="0" err="1">
                <a:latin typeface="Garamond" panose="02020404030301010803" pitchFamily="18" charset="0"/>
              </a:rPr>
              <a:t>organized</a:t>
            </a:r>
            <a:r>
              <a:rPr lang="it-IT" sz="2200" dirty="0">
                <a:latin typeface="Garamond" panose="02020404030301010803" pitchFamily="18" charset="0"/>
              </a:rPr>
              <a:t> 3D models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C6A8A76-C3BC-7A09-0A4C-8EE320B33A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230" t="28361" r="4167" b="52994"/>
          <a:stretch/>
        </p:blipFill>
        <p:spPr>
          <a:xfrm>
            <a:off x="8272463" y="5096816"/>
            <a:ext cx="1314450" cy="126116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E20E6B8-F7D9-B0CA-BCF7-7758B9955EB4}"/>
              </a:ext>
            </a:extLst>
          </p:cNvPr>
          <p:cNvSpPr txBox="1"/>
          <p:nvPr/>
        </p:nvSpPr>
        <p:spPr>
          <a:xfrm>
            <a:off x="2175400" y="385585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Market trends in 3D culture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CAFA7B61-54F9-F851-588F-FCD588ED9B78}"/>
              </a:ext>
            </a:extLst>
          </p:cNvPr>
          <p:cNvSpPr/>
          <p:nvPr/>
        </p:nvSpPr>
        <p:spPr>
          <a:xfrm>
            <a:off x="2594354" y="2274277"/>
            <a:ext cx="1195753" cy="1840523"/>
          </a:xfrm>
          <a:prstGeom prst="ellipse">
            <a:avLst/>
          </a:prstGeom>
          <a:noFill/>
          <a:ln w="19050">
            <a:solidFill>
              <a:srgbClr val="FF00E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4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3721D7B9-CFE0-219D-22EC-E8211AF1A0AC}"/>
              </a:ext>
            </a:extLst>
          </p:cNvPr>
          <p:cNvGrpSpPr/>
          <p:nvPr/>
        </p:nvGrpSpPr>
        <p:grpSpPr>
          <a:xfrm>
            <a:off x="388631" y="922337"/>
            <a:ext cx="11414737" cy="5935663"/>
            <a:chOff x="493100" y="622299"/>
            <a:chExt cx="11414737" cy="5935663"/>
          </a:xfrm>
        </p:grpSpPr>
        <p:pic>
          <p:nvPicPr>
            <p:cNvPr id="2050" name="Picture 2" descr="Main methods for production of spheroids Spheroids can be produced by a...  | Download Scientific Diagram">
              <a:extLst>
                <a:ext uri="{FF2B5EF4-FFF2-40B4-BE49-F238E27FC236}">
                  <a16:creationId xmlns:a16="http://schemas.microsoft.com/office/drawing/2014/main" id="{41DC2862-4A6E-F5B6-0BDD-789522971A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00" y="622299"/>
              <a:ext cx="11414737" cy="5935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6A86B25E-AB16-A3E8-1B03-84FBD457844A}"/>
                </a:ext>
              </a:extLst>
            </p:cNvPr>
            <p:cNvSpPr txBox="1"/>
            <p:nvPr/>
          </p:nvSpPr>
          <p:spPr>
            <a:xfrm>
              <a:off x="9660104" y="6051035"/>
              <a:ext cx="1914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latin typeface="Garamond" panose="02020404030301010803" pitchFamily="18" charset="0"/>
                  <a:cs typeface="Arial" panose="020B0604020202020204" pitchFamily="34" charset="0"/>
                </a:rPr>
                <a:t>Mysior</a:t>
              </a:r>
              <a:r>
                <a:rPr lang="it-IT" dirty="0">
                  <a:latin typeface="Garamond" panose="02020404030301010803" pitchFamily="18" charset="0"/>
                  <a:cs typeface="Arial" panose="020B0604020202020204" pitchFamily="34" charset="0"/>
                </a:rPr>
                <a:t> et al., 2021</a:t>
              </a: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7709C6C-D54D-368B-63B6-9FB7D22E9379}"/>
              </a:ext>
            </a:extLst>
          </p:cNvPr>
          <p:cNvSpPr txBox="1"/>
          <p:nvPr/>
        </p:nvSpPr>
        <p:spPr>
          <a:xfrm>
            <a:off x="2175400" y="385585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Garamond" panose="02020404030301010803" pitchFamily="18" charset="0"/>
              </a:rPr>
              <a:t>High-throughput generation of </a:t>
            </a:r>
            <a:r>
              <a:rPr lang="it-IT" sz="3200" b="1" dirty="0" err="1">
                <a:latin typeface="Garamond" panose="02020404030301010803" pitchFamily="18" charset="0"/>
              </a:rPr>
              <a:t>spheroids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43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iore, testo, schermata, Policromia&#10;&#10;Descrizione generata automaticamente">
            <a:extLst>
              <a:ext uri="{FF2B5EF4-FFF2-40B4-BE49-F238E27FC236}">
                <a16:creationId xmlns:a16="http://schemas.microsoft.com/office/drawing/2014/main" id="{757CA0E8-0412-8C1B-B904-D7DB099A47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69"/>
          <a:stretch/>
        </p:blipFill>
        <p:spPr>
          <a:xfrm>
            <a:off x="6621328" y="3257550"/>
            <a:ext cx="5440251" cy="3490656"/>
          </a:xfrm>
          <a:prstGeom prst="rect">
            <a:avLst/>
          </a:prstGeom>
        </p:spPr>
      </p:pic>
      <p:pic>
        <p:nvPicPr>
          <p:cNvPr id="1026" name="Picture 2" descr="A New Dimension of Cell Culture: The Rise of Spheroid Culture Systems">
            <a:extLst>
              <a:ext uri="{FF2B5EF4-FFF2-40B4-BE49-F238E27FC236}">
                <a16:creationId xmlns:a16="http://schemas.microsoft.com/office/drawing/2014/main" id="{B4FF15AA-2FDC-898D-E2BE-60CA77367D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6" t="5179" r="26838" b="1021"/>
          <a:stretch/>
        </p:blipFill>
        <p:spPr bwMode="auto">
          <a:xfrm>
            <a:off x="1181077" y="3429000"/>
            <a:ext cx="3419475" cy="280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heroids and three-dimensional stem cell cultures – faCellitate">
            <a:extLst>
              <a:ext uri="{FF2B5EF4-FFF2-40B4-BE49-F238E27FC236}">
                <a16:creationId xmlns:a16="http://schemas.microsoft.com/office/drawing/2014/main" id="{B45CE2B4-074A-B3B3-B6AC-61BF7F3D2C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" r="9337" b="54375"/>
          <a:stretch/>
        </p:blipFill>
        <p:spPr bwMode="auto">
          <a:xfrm>
            <a:off x="1245394" y="572204"/>
            <a:ext cx="5872162" cy="257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94489FA5-36D1-02A9-3B08-4DB454BF3AA4}"/>
              </a:ext>
            </a:extLst>
          </p:cNvPr>
          <p:cNvSpPr txBox="1"/>
          <p:nvPr/>
        </p:nvSpPr>
        <p:spPr>
          <a:xfrm>
            <a:off x="7360992" y="1104185"/>
            <a:ext cx="47005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form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upon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homophilic</a:t>
            </a:r>
            <a:r>
              <a:rPr lang="it-IT" sz="2200" dirty="0">
                <a:latin typeface="Garamond" panose="02020404030301010803" pitchFamily="18" charset="0"/>
              </a:rPr>
              <a:t> interaction of </a:t>
            </a:r>
            <a:r>
              <a:rPr lang="it-IT" sz="2200" dirty="0" err="1">
                <a:latin typeface="Garamond" panose="02020404030301010803" pitchFamily="18" charset="0"/>
              </a:rPr>
              <a:t>cells</a:t>
            </a:r>
            <a:r>
              <a:rPr lang="it-IT" sz="2200" dirty="0">
                <a:latin typeface="Garamond" panose="02020404030301010803" pitchFamily="18" charset="0"/>
              </a:rPr>
              <a:t> in </a:t>
            </a:r>
            <a:r>
              <a:rPr lang="it-IT" sz="2200" dirty="0" err="1">
                <a:latin typeface="Garamond" panose="02020404030301010803" pitchFamily="18" charset="0"/>
              </a:rPr>
              <a:t>suspension</a:t>
            </a:r>
            <a:r>
              <a:rPr lang="it-IT" sz="2200" dirty="0">
                <a:latin typeface="Garamond" panose="02020404030301010803" pitchFamily="18" charset="0"/>
              </a:rPr>
              <a:t> or </a:t>
            </a:r>
            <a:r>
              <a:rPr lang="it-IT" sz="2200" dirty="0" err="1">
                <a:latin typeface="Garamond" panose="02020404030301010803" pitchFamily="18" charset="0"/>
              </a:rPr>
              <a:t>growing</a:t>
            </a:r>
            <a:r>
              <a:rPr lang="it-IT" sz="2200" dirty="0">
                <a:latin typeface="Garamond" panose="02020404030301010803" pitchFamily="18" charset="0"/>
              </a:rPr>
              <a:t> on low </a:t>
            </a:r>
            <a:r>
              <a:rPr lang="it-IT" sz="2200" dirty="0" err="1">
                <a:latin typeface="Garamond" panose="02020404030301010803" pitchFamily="18" charset="0"/>
              </a:rPr>
              <a:t>adherent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surfaces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66C90DF-3092-8647-48B9-564E6F515F97}"/>
              </a:ext>
            </a:extLst>
          </p:cNvPr>
          <p:cNvSpPr txBox="1"/>
          <p:nvPr/>
        </p:nvSpPr>
        <p:spPr>
          <a:xfrm>
            <a:off x="7117556" y="2826663"/>
            <a:ext cx="52548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can be </a:t>
            </a:r>
            <a:r>
              <a:rPr lang="it-IT" sz="2200" dirty="0" err="1">
                <a:latin typeface="Garamond" panose="02020404030301010803" pitchFamily="18" charset="0"/>
              </a:rPr>
              <a:t>formed</a:t>
            </a:r>
            <a:r>
              <a:rPr lang="it-IT" sz="2200" dirty="0">
                <a:latin typeface="Garamond" panose="02020404030301010803" pitchFamily="18" charset="0"/>
              </a:rPr>
              <a:t> by </a:t>
            </a:r>
            <a:r>
              <a:rPr lang="it-IT" sz="2200" dirty="0" err="1">
                <a:latin typeface="Garamond" panose="02020404030301010803" pitchFamily="18" charset="0"/>
              </a:rPr>
              <a:t>many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cell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types</a:t>
            </a:r>
            <a:endParaRPr lang="it-IT" sz="2200" dirty="0">
              <a:latin typeface="Garamond" panose="020204040303010108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C230B8D-155E-AD07-925D-D0C2F4D93D07}"/>
              </a:ext>
            </a:extLst>
          </p:cNvPr>
          <p:cNvSpPr txBox="1"/>
          <p:nvPr/>
        </p:nvSpPr>
        <p:spPr>
          <a:xfrm>
            <a:off x="1181077" y="6183807"/>
            <a:ext cx="52548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Inner </a:t>
            </a:r>
            <a:r>
              <a:rPr lang="it-IT" sz="2200" dirty="0" err="1">
                <a:latin typeface="Garamond" panose="02020404030301010803" pitchFamily="18" charset="0"/>
              </a:rPr>
              <a:t>structure</a:t>
            </a:r>
            <a:r>
              <a:rPr lang="it-IT" sz="2200" dirty="0">
                <a:latin typeface="Garamond" panose="02020404030301010803" pitchFamily="18" charset="0"/>
              </a:rPr>
              <a:t> of </a:t>
            </a:r>
            <a:r>
              <a:rPr lang="it-IT" sz="2200" dirty="0" err="1">
                <a:latin typeface="Garamond" panose="02020404030301010803" pitchFamily="18" charset="0"/>
              </a:rPr>
              <a:t>typical</a:t>
            </a:r>
            <a:r>
              <a:rPr lang="it-IT" sz="2200" dirty="0">
                <a:latin typeface="Garamond" panose="02020404030301010803" pitchFamily="18" charset="0"/>
              </a:rPr>
              <a:t>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endParaRPr lang="it-IT" sz="2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064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applications of 3D spheroid, organoid and co-culture models for EOC...  | Download Scientific Diagram">
            <a:extLst>
              <a:ext uri="{FF2B5EF4-FFF2-40B4-BE49-F238E27FC236}">
                <a16:creationId xmlns:a16="http://schemas.microsoft.com/office/drawing/2014/main" id="{339F981B-3BCA-D3B9-DD36-5EC6E2B46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081" y="68350"/>
            <a:ext cx="8351838" cy="67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302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arattere, ricevuta, algebra&#10;&#10;Descrizione generata automaticamente">
            <a:extLst>
              <a:ext uri="{FF2B5EF4-FFF2-40B4-BE49-F238E27FC236}">
                <a16:creationId xmlns:a16="http://schemas.microsoft.com/office/drawing/2014/main" id="{973AFF5B-A224-4915-F90C-E9CC17470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12" y="1154815"/>
            <a:ext cx="8315128" cy="1932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magine 4" descr="Immagine che contiene Arte bambini, diagramma&#10;&#10;Descrizione generata automaticamente">
            <a:extLst>
              <a:ext uri="{FF2B5EF4-FFF2-40B4-BE49-F238E27FC236}">
                <a16:creationId xmlns:a16="http://schemas.microsoft.com/office/drawing/2014/main" id="{78C458B7-6DBC-4EA1-F768-3AFE7EA60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89" y="3396290"/>
            <a:ext cx="8281671" cy="3048468"/>
          </a:xfrm>
          <a:prstGeom prst="rect">
            <a:avLst/>
          </a:prstGeom>
        </p:spPr>
      </p:pic>
      <p:pic>
        <p:nvPicPr>
          <p:cNvPr id="7" name="Immagine 6" descr="Immagine che contiene testo, Carattere, bianco, tipografia&#10;&#10;Descrizione generata automaticamente">
            <a:extLst>
              <a:ext uri="{FF2B5EF4-FFF2-40B4-BE49-F238E27FC236}">
                <a16:creationId xmlns:a16="http://schemas.microsoft.com/office/drawing/2014/main" id="{1E64DB1E-EED6-4C53-743F-5741D02B2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1060" y="3238491"/>
            <a:ext cx="2209800" cy="1574800"/>
          </a:xfrm>
          <a:prstGeom prst="rect">
            <a:avLst/>
          </a:prstGeom>
        </p:spPr>
      </p:pic>
      <p:pic>
        <p:nvPicPr>
          <p:cNvPr id="9" name="Immagine 8" descr="Immagine che contiene testo, Carattere, bianco, tipografia&#10;&#10;Descrizione generata automaticamente">
            <a:extLst>
              <a:ext uri="{FF2B5EF4-FFF2-40B4-BE49-F238E27FC236}">
                <a16:creationId xmlns:a16="http://schemas.microsoft.com/office/drawing/2014/main" id="{6F8C0B82-35AF-83E9-2841-2C9157B27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0910" y="5114764"/>
            <a:ext cx="2070100" cy="13716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5AA4FF3-9161-23F0-0C31-DECC03A4041B}"/>
              </a:ext>
            </a:extLst>
          </p:cNvPr>
          <p:cNvSpPr txBox="1"/>
          <p:nvPr/>
        </p:nvSpPr>
        <p:spPr>
          <a:xfrm>
            <a:off x="10690860" y="3396290"/>
            <a:ext cx="16902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PD-like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(A53T)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F5E3482-C0BA-2B7F-AC29-E40EC735A40A}"/>
              </a:ext>
            </a:extLst>
          </p:cNvPr>
          <p:cNvSpPr txBox="1"/>
          <p:nvPr/>
        </p:nvSpPr>
        <p:spPr>
          <a:xfrm>
            <a:off x="10797540" y="5200846"/>
            <a:ext cx="16902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Garamond" panose="02020404030301010803" pitchFamily="18" charset="0"/>
              </a:rPr>
              <a:t>AD-like </a:t>
            </a:r>
            <a:r>
              <a:rPr lang="it-IT" sz="2200" dirty="0" err="1">
                <a:latin typeface="Garamond" panose="02020404030301010803" pitchFamily="18" charset="0"/>
              </a:rPr>
              <a:t>spheroids</a:t>
            </a:r>
            <a:r>
              <a:rPr lang="it-IT" sz="2200" dirty="0">
                <a:latin typeface="Garamond" panose="02020404030301010803" pitchFamily="18" charset="0"/>
              </a:rPr>
              <a:t> (APOE4)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A65675-23A5-0D78-E78E-2912B5A36E59}"/>
              </a:ext>
            </a:extLst>
          </p:cNvPr>
          <p:cNvSpPr txBox="1"/>
          <p:nvPr/>
        </p:nvSpPr>
        <p:spPr>
          <a:xfrm>
            <a:off x="2175400" y="385585"/>
            <a:ext cx="784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latin typeface="Garamond" panose="02020404030301010803" pitchFamily="18" charset="0"/>
              </a:rPr>
              <a:t>Region-specific</a:t>
            </a:r>
            <a:r>
              <a:rPr lang="it-IT" sz="3200" b="1" dirty="0">
                <a:latin typeface="Garamond" panose="02020404030301010803" pitchFamily="18" charset="0"/>
              </a:rPr>
              <a:t> brain </a:t>
            </a:r>
            <a:r>
              <a:rPr lang="it-IT" sz="3200" b="1" dirty="0" err="1">
                <a:latin typeface="Garamond" panose="02020404030301010803" pitchFamily="18" charset="0"/>
              </a:rPr>
              <a:t>spheroids</a:t>
            </a:r>
            <a:endParaRPr lang="it-IT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210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38D713ACE7574E906B4B1A149A7328" ma:contentTypeVersion="14" ma:contentTypeDescription="Create a new document." ma:contentTypeScope="" ma:versionID="d6cc9a6a97d0dac22c6174ca573d047b">
  <xsd:schema xmlns:xsd="http://www.w3.org/2001/XMLSchema" xmlns:xs="http://www.w3.org/2001/XMLSchema" xmlns:p="http://schemas.microsoft.com/office/2006/metadata/properties" xmlns:ns2="0bff6403-a2b8-4a9f-80f2-532cb38507e9" xmlns:ns3="c43bbafc-b1e8-4980-ad99-eeadbadb74c4" targetNamespace="http://schemas.microsoft.com/office/2006/metadata/properties" ma:root="true" ma:fieldsID="7cb0546ff0c3b9d857d40cc040dc1a49" ns2:_="" ns3:_="">
    <xsd:import namespace="0bff6403-a2b8-4a9f-80f2-532cb38507e9"/>
    <xsd:import namespace="c43bbafc-b1e8-4980-ad99-eeadbadb74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f6403-a2b8-4a9f-80f2-532cb38507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3bbafc-b1e8-4980-ad99-eeadbadb74c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6A6DC4-0ABB-406F-B36A-39AE297C03AF}"/>
</file>

<file path=customXml/itemProps2.xml><?xml version="1.0" encoding="utf-8"?>
<ds:datastoreItem xmlns:ds="http://schemas.openxmlformats.org/officeDocument/2006/customXml" ds:itemID="{372346F7-0630-4B6E-8E9E-ED5EDD1FA9AC}"/>
</file>

<file path=customXml/itemProps3.xml><?xml version="1.0" encoding="utf-8"?>
<ds:datastoreItem xmlns:ds="http://schemas.openxmlformats.org/officeDocument/2006/customXml" ds:itemID="{6E98DD24-4D8E-46DC-B4EC-07B582BDD81A}"/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1466</Words>
  <Application>Microsoft Macintosh PowerPoint</Application>
  <PresentationFormat>Widescreen</PresentationFormat>
  <Paragraphs>175</Paragraphs>
  <Slides>38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5" baseType="lpstr">
      <vt:lpstr>Meiryo</vt:lpstr>
      <vt:lpstr>Arial</vt:lpstr>
      <vt:lpstr>Calibri</vt:lpstr>
      <vt:lpstr>Calibri Light</vt:lpstr>
      <vt:lpstr>Garamond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 Cecco Elena</dc:creator>
  <cp:lastModifiedBy>De Cecco Elena</cp:lastModifiedBy>
  <cp:revision>18</cp:revision>
  <dcterms:created xsi:type="dcterms:W3CDTF">2023-11-09T20:28:29Z</dcterms:created>
  <dcterms:modified xsi:type="dcterms:W3CDTF">2023-11-13T18:24:41Z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0x010100C438D713ACE7574E906B4B1A149A7328</vt:lpwstr>
  </property>
</Properties>
</file>